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49" r:id="rId1"/>
    <p:sldMasterId id="2147483776" r:id="rId2"/>
  </p:sldMasterIdLst>
  <p:notesMasterIdLst>
    <p:notesMasterId r:id="rId24"/>
  </p:notesMasterIdLst>
  <p:sldIdLst>
    <p:sldId id="302" r:id="rId3"/>
    <p:sldId id="310" r:id="rId4"/>
    <p:sldId id="305" r:id="rId5"/>
    <p:sldId id="296" r:id="rId6"/>
    <p:sldId id="306" r:id="rId7"/>
    <p:sldId id="311" r:id="rId8"/>
    <p:sldId id="266" r:id="rId9"/>
    <p:sldId id="268" r:id="rId10"/>
    <p:sldId id="269" r:id="rId11"/>
    <p:sldId id="312" r:id="rId12"/>
    <p:sldId id="284" r:id="rId13"/>
    <p:sldId id="288" r:id="rId14"/>
    <p:sldId id="285" r:id="rId15"/>
    <p:sldId id="301" r:id="rId16"/>
    <p:sldId id="307" r:id="rId17"/>
    <p:sldId id="258" r:id="rId18"/>
    <p:sldId id="308" r:id="rId19"/>
    <p:sldId id="309" r:id="rId20"/>
    <p:sldId id="313" r:id="rId21"/>
    <p:sldId id="286" r:id="rId22"/>
    <p:sldId id="300" r:id="rId23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5"/>
    </p:embeddedFont>
    <p:embeddedFont>
      <p:font typeface="Noto Sans Black" panose="020B0A02040504020204" pitchFamily="34" charset="0"/>
      <p:bold r:id="rId26"/>
      <p:boldItalic r:id="rId27"/>
    </p:embeddedFont>
    <p:embeddedFont>
      <p:font typeface="Noto Sans Medium" panose="020B0602040504020204" pitchFamily="34" charset="0"/>
      <p:regular r:id="rId28"/>
      <p:italic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1lGuy/efrdcRvBSvE0mWnA==" hashData="z/tTEUtuRzmDj3K5CXzShHeTR1K+A3XVaqmpe2RmZbqUYF1HODXtTlutFkDeB5OT9KoJNUFnSOh/WDe3t/dlzg=="/>
  <p:extLst>
    <p:ext uri="{521415D9-36F7-43E2-AB2F-B90AF26B5E84}">
      <p14:sectionLst xmlns:p14="http://schemas.microsoft.com/office/powerpoint/2010/main">
        <p14:section name="Intro" id="{D4D1476A-6DB5-44FC-B9F6-CD7307A857C1}">
          <p14:sldIdLst>
            <p14:sldId id="302"/>
            <p14:sldId id="310"/>
          </p14:sldIdLst>
        </p14:section>
        <p14:section name="1st Outline" id="{5464D75B-AF91-4FFB-AE1A-4B15580D369C}">
          <p14:sldIdLst>
            <p14:sldId id="305"/>
            <p14:sldId id="296"/>
            <p14:sldId id="306"/>
          </p14:sldIdLst>
        </p14:section>
        <p14:section name="2nd Outline" id="{7F498BC7-1D6A-4D09-B110-BA3CC38CA72F}">
          <p14:sldIdLst>
            <p14:sldId id="311"/>
            <p14:sldId id="266"/>
            <p14:sldId id="268"/>
            <p14:sldId id="269"/>
          </p14:sldIdLst>
        </p14:section>
        <p14:section name="3rd Outline" id="{A235ABB5-763D-4E9B-9A45-FE64025F8AB1}">
          <p14:sldIdLst>
            <p14:sldId id="312"/>
            <p14:sldId id="284"/>
            <p14:sldId id="288"/>
            <p14:sldId id="285"/>
            <p14:sldId id="301"/>
            <p14:sldId id="307"/>
          </p14:sldIdLst>
        </p14:section>
        <p14:section name="Summary" id="{575256BA-4885-4D5A-A6D7-E628F2E57FE0}">
          <p14:sldIdLst>
            <p14:sldId id="258"/>
          </p14:sldIdLst>
        </p14:section>
        <p14:section name="..." id="{571E45F6-7FC1-4E92-9B0B-53D37469EAC0}">
          <p14:sldIdLst>
            <p14:sldId id="308"/>
            <p14:sldId id="309"/>
            <p14:sldId id="313"/>
            <p14:sldId id="286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143C"/>
    <a:srgbClr val="0000FF"/>
    <a:srgbClr val="F08080"/>
    <a:srgbClr val="4682B4"/>
    <a:srgbClr val="666666"/>
    <a:srgbClr val="FF00FF"/>
    <a:srgbClr val="00FF00"/>
    <a:srgbClr val="00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0" autoAdjust="0"/>
    <p:restoredTop sz="86574" autoAdjust="0"/>
  </p:normalViewPr>
  <p:slideViewPr>
    <p:cSldViewPr snapToGrid="0">
      <p:cViewPr varScale="1">
        <p:scale>
          <a:sx n="99" d="100"/>
          <a:sy n="99" d="100"/>
        </p:scale>
        <p:origin x="2028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11T08:07:18.476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577 556,'-74'-71,"146"119,-131-88,53 68,7-28,-1 1,1-1,-1 1,1-1,-1 1,0-1,1 1,-1-1,0 1,1-1,-1 1,0-1,1 1,-1-1,0 1,0 0,0-1,0 1,0 0,0-1,0 1,0-1,0 1,0 0,0-1,0 1,0-1,0 1,0 0,-1-1,1 1,0-1,0 1,-1 0,1-1,0 1,-1-1,1 1,-1-1,1 0,-1 1,1-1,-1 1,1-1,-1 0,1 1,-1-1,1 0,-1 0,1 1,-1-1,0 0,1 0,-1 0,0 0,1 0,-1 0,1 0,-1 0,0 0,1 0,-1 0,0 0,1 0,-1-1,-13-9,-3-2,35 46,-18-34,1 0,0 0,0 0,0 0,-1-1,1 1,0 0,0 0,0-1,-1 1,1 0,0-1,-1 1,1-1,0 1,-1-1,1 1,-1-1,1 1,0-1,-1 1,1-1,-1 0,0 1,1-1,-1 0,0 0,1 1,-1-1,0 0,0 0,1 0,-1 1,0-1,0 0,0 0,0 0,0 1,0-1,0 0,-1 0,1 1,0-1,0 0,-1 0,1 0,0 1,-1 0,1 0,-1 1,1-1,-1 0,1 1,-1-1,1 1,0-1,-1 0,1 1,0-1,-1 1,1-1,0 1,-1-1,1 1,0 0,0-1,0 1,0-1,0 1,-1-1,1 1,0 0,0-1,0 1,1-1,-1 1,0 0,0-1,0 1,0-1,0 1,1-1,-1 1,0-1,1 1,-1-1,0 1,1-1,-1 1,0-1,1 1,-1-1,1 0,-1 1,1-1,-1 0,-56-11,27 3,28 22,4-5,-29 1,26-9,0-1,0 1,0-1,-1 1,1-1,0 1,0-1,0 1,0-1,0 1,0-1,0 1,0 0,0-1,0 1,0-1,0 1,0-1,0 1,1-1,-1 1,0-1,0 1,0-1,1 1,-1-1,0 0,1 1,-1-1,0 1,1-1,-1 0,1 1,-1-1,1 0,-1 0,1 1,-1-1,1 0,-1 0,1 0,-1 1,1-1,-1 0,1 0,-1 0,1 0,-1 0,1 0,-1 0,1 0,-1 0,1 0,-1-1,1 1,-1 0,1 0,-1 0,1-1,-1 1,1 0,-1 0,1-1,-1 1,1-1,12 0,-13 2,-1 0,0 0,1 0,-1-1,1 1,0 0,-1 0,1 0,0 0,0 0,-1 0,1 0,0 0,0 0,0 0,0 0,0 0,1 0,-1 0,0 0,0 0,1 0,-1 0,0 0,1 0,-1 0,1-1,-1 1,1 0,-1 0,1 0,0-1,-1 1,1 0,0-1,0 1,0-1,-1 1,1-1,0 1,0-1,0 1,0-1,0 0,0 1,0-1,0 0,0 0,0 0,0 0,0 0,0 0,0 0,0 0,0 0,0-1,0 1,0 0,0 0,0-1,-1 1,1-1,0 1,0-1,0 1,0-1,-1 0,2 0,-11 6,18-16,21-15,124-45,-210 14,55 55,0 1,0 0,0 0,0 0,-1 0,1 0,0 1,0-1,-1 0,1 0,0 1,-1-1,1 1,-1-1,1 1,-1 0,1-1,-1 1,1 0,-1 0,1 0,-1 0,1 0,-1 0,1 1,-1-1,1 0,-1 1,1 0,0-1,-1 1,1-1,0 1,-1 0,1 0,0 0,0 0,0 0,1-1,1 0,0-1,-1 1,1 0,0 0,0 0,-1 0,1 0,0 0,-1 0,1 0,0 0,0 0,-1 0,1 1,0-1,-1 0,1 0,0 1,-1-1,1 1,-1-1,1 0,0 1,-1-1,1 1,-1-1,1 1,-1-1,0 1,1 0,-1-1,0 1,1-1,-1 1,0 0,1 0,-1-1,0 1,0 0,0-1,0 1,0 0,0-1,0 1,0 0,0 0,0-1,0 1,0 0,-1-1,1 1,0 0,0-1,-1 1,1 0,0-1,-1 1,1-1,-1 1,1-1,-1 1,1-1,-1 1,1-1,-1 1,45-65,21 53,-40-33,-25 44,0 1,0-1,0 1,0-1,1 1,-1-1,0 0,0 1,0-1,0 1,1-1,-1 1,0-1,0 1,1-1,-1 0,0 1,1-1,-1 0,1 1,-1-1,0 0,1 1,-1-1,1 0,-1 0,1 0,-1 1,1-1,-1 0,1 0,-1 0,1 0,-1 0,1 0,-1 0,1 0,-1 0,1 0,-1 0,1 0,-1 0,0-1,1 1,-1 0,1 0,-1 0,1-1,-1 1,1 0,-1-1,0 1,1 0,-1-1,0 1,1 0,-1-1,0 1,1-1,1 47,-3-43,0 0,0-1,0 1,-1 0,0-1,1 1,-1-1,0 0,0 0,0 0,0 0,-1 0,1 0,0 0,-1-1,0 1,1-1,-1 0,0 1,1-1,-1-1,0 1,0 0,0-1,0 1,0-1,0 0,0 0,0 0,0 0,0-1,0 1,0-1,0 0,1 0,-1 0,0 0,0 0,1 0,-1-1,1 0,-2 0,4-2,0 1,0-1,0 1,1 0,-1-1,1 1,0 0,0-1,0 1,1 0,-1 0,1 0,-1 0,1 0,0 1,0-1,1 0,-1 1,0-1,1 1,-1 0,1 0,0 0,0 0,0 1,0-1,0 1,0-1,0 1,1 0,-1 0,0 1,1-1,2 1,-4 0,0 1,0-1,0 1,0 0,0 0,0 0,0 0,0 0,0 1,0-1,0 1,-1-1,1 1,-1-1,1 1,-1 0,0 0,0 0,0 0,0 0,0 0,0 0,0 0,0 0,-1 0,1 0,-1 1,0-1,0 0,0 0,0 0,0 1,0-1,0 0,-1 0,1 1,-1-1,1 0,-1 0,0 0,0 0,-1 1,1-2,0 0,1-1,-1 1,0-1,0 0,0 1,0-1,1 0,-1 0,0 1,0-1,0 0,0 0,0 0,0 0,0 0,0 0,0 0,0 0,1-1,-1 1,0 0,0-1,0 1,0 0,0-1,1 1,-1-1,0 1,0-1,1 1,-1-1,0 0,1 1,-1-1,1 0,-1 0,1 1,-1-1,1 0,-1 0,1 0,0 0,-1 1,1-1,0 0,0 0,0 0,0 0,0 0,0 0,0 0,0 0,0 0,0 1,0-1,1 0,-1 0,0 0,0 0,0-1,-1 1,1 0,0-1,0 1,0 0,0-1,0 1,1 0,-1 0,0-1,0 1,1 0,-1-1,1 1,-1 0,1 0,0 0,-1 0,1 0,0 0,0 0,0 0,0 0,0 0,0 0,0 0,0 0,0 1,0-1,0 0,1 1,-1-1,0 1,0 0,1-1,-1 1,0 0,1 0,-1 0,0-1,0 1,1 1,-1-1,0 0,1 0,-1 3,-1 1,0-1,0 0,0 0,-1 0,1 1,-1-1,0 0,0 0,0 0,0 0,0 0,-1 0,1-1,-1 1,0 0,1-1,-1 1,-1-1,1 0,0 1,-1-1,1 0,-1 0,1-1,-1 1,0-1,0 1,0-1,-2 1,3-1,2-1,3-2,0 0,-1 1,1-1,0 1,0-1,-1 1,1 0,0 0,0 1,1-1,-1 1,0-1,0 1,0 0,0 0,0 0,0 1,0-1,0 1,0-1,0 1,0 0,0 0,0 1,0-1,0 1,-1-1,1 1,0 0,0 0,-3-2,0-1,0 0,0 1,0-1,0 1,-1-1,1 0,0 1,0-1,0 1,-1-1,1 0,0 1,0-1,-1 1,1-1,-1 1,1-1,0 1,-1 0,1-1,-1 1,1-1,-1 1,1 0,-1-1,1 1,-1 0,0 0,1-1,-1 1,1 0,-1 0,0 0,1 0,-1 0,0 0,1 0,-1 0,1 0,-1 0,0 0,1 0,-1 0,1 1,-1-1,0 0,1 0,-1 1,1-1,-1 0,1 1,-1-1,1 0,-1 1,1-1,-1 1,1-1,0 1,-1-1,1 1,0-1,-1 1,1 0,0-1,0 1,4-10,0-1,1 1,0 1,1-1,0 1,0 0,1 0,0 0,1 1,-1 1,1-1,0 1,1 0,0 1,0 0,0 0,0 1,1 0,-1 1,1 0,0 1,8-2,67-13,-117 49,20-24,0 0,0-1,-1-1,1 0,-1 0,-1-1,1-1,-1 0,0-1,1-1,-1 0,-1 0,1-2,0 0,-3 0,16-2,-1 1,1-1,0 1,0-1,0 1,0-1,0 1,0-1,1 0,-1 0,1 1,-1-1,1 0,0 0,-1 0,1 0,0 1,0-1,0 0,0 0,1 0,-1 0,1 0,-1 1,1-1,-1 0,1 0,0 1,0-1,0 0,0 1,0-1,0 1,0 0,0-1,1 1,-1 0,1-1,-1 1,1 0,-1 0,1 0,0 1,1-2,127-30,-159 72,18-30,-2 0,1-1,-1 0,-1-1,0 0,0-1,0-1,-1 0,1-1,-15 3,28-9,0 0,0 0,0-1,0 1,0 0,1 0,-1 0,0-1,1 1,-1 0,1-1,-1 1,1-1,0 1,0 0,-1-1,1 1,0-1,0 1,1 0,-1-1,0 1,0-1,1 1,-1-1,0 1,1 0,0 0,-1-1,1 1,0 0,-1 0,1-1,0 1,0 0,0 0,0 0,0 0,0 0,1 1,-1-1,0 0,0 0,1 1,0-1,-5 51,1-44,0 0,0-1,-1 1,1-1,-1 1,-1-1,1 0,-1-1,0 1,0 0,0-1,0 0,-1 0,0 0,0-1,0 0,0 1,-2-1,19-30,139-92,-140 107,1 0,1 1,0 1,0 0,1 0,0 1,1 1,0 1,0 0,11-3,26-14,-109 60,-51 5,107-43,0 1,-1-1,1 1,0-1,0 1,0-1,0 0,1 0,-1 1,0-1,1 0,-1 0,1 0,-1 0,1 0,0 1,0-1,0 0,0 0,0 0,1 0,-1 0,0 0,1 0,-1 0,1 1,0-1,0 0,0 0,0 1,0-1,0 1,0-1,0 1,1-1,-1 1,0 0,1-1,-1 1,2 0,2-3,0 0,1 1,0 0,-1 0,1 1,0 0,1 0,-1 0,0 1,0 0,1 0,-1 0,1 1,-1 0,7 1,-13 1,0-1,0 1,0 0,0 0,-1 0,1 0,0 0,-1 0,0 0,1 0,-1-1,0 1,0 0,0 0,0-1,0 1,-1-1,1 1,0-1,-1 1,1-1,-1 0,1 0,-1 0,0 0,0 0,1 0,-1 0,0 0,-3 2,1 1,-1-1,0 0,0 0,0 0,0-1,-1 0,1 0,0 0,-1-1,0 1,1-1,-1-1,0 1,1-1,-1 0,0 0,0-1,1 0,-4 0,8-3,0 1,0-1,1 1,-1-1,1 0,0 1,-1-1,2 0,-1 1,0-1,1 1,0-1,-1 0,2 1,-1-1,0 1,1 0,-1-1,1 1,0 0,0 0,0 0,0 0,1 1,-1-1,1 1,1-2,1-1,0-1,1 1,0-1,0 1,0 1,1-1,0 1,0 1,0-1,0 1,0 0,1 1,-1 0,1 0,0 0,-1 1,1 0,0 1,0 0,0 0,0 0,0 1,-1 0,1 1,0 0,-1 0,1 1,-1-1,0 2,0-1,0 1,0 0,-1 0,1 1,-1 0,0 0,-1 1,1-1,-1 1,1 2,-5-7,-1 1,1-1,-1 1,1-1,-1 1,0-1,0 1,1-1,-1 1,0-1,0 1,-1 0,1-1,0 1,0-1,-1 1,1-1,-1 1,1-1,-1 0,0 1,0-1,1 0,-1 1,0-1,0 0,0 0,0 0,0 0,-1 0,1 0,0 0,0 0,-1 0,1 0,-1-1,1 1,0-1,-1 1,1-1,-1 1,1-1,-1 0,0 0,1 0,-1 0,1 0,-78 11,13-27,65 15,0 0,1 1,-1-1,0 0,0 0,0 0,0 0,1 0,-1 0,0 0,1 0,-1 0,1 0,-1 0,1 0,-1 0,1 0,0 0,-1 0,1-1,0 1,0 0,0 0,0 0,0-1,0 1,1 0,-1 0,0 0,0 0,1-1,-1 1,1 0,-1 0,1 0,0 0,-1 0,1 0,0 0,0 0,-1 1,1-1,0 0,0 0,0 1,0-1,0 0,0 1,0-1,0 1,0-1,1 1,0-2,2-1,-1-1,1 1,0 0,0 0,1 0,-1 0,1 1,-1 0,1 0,0 0,-1 0,1 1,0 0,0 0,0 0,0 0,1 1,-1 0,-4 2,0 1,0 0,0-1,0 1,-1 0,1 0,-1-1,1 1,-1 0,0 0,0 0,-1-1,1 1,-1 0,1 0,-1-1,0 1,0 0,0-1,0 1,0-1,-1 1,1-1,-1 0,1 1,-1-1,0 0,0 0,0 0,-1 0,3-1,0-1,-1 1,1 0,0-1,-1 1,1 0,-1-1,1 1,-1-1,1 1,-1 0,1-1,-1 1,0-1,1 0,-1 1,0-1,1 1,-1-1,0 0,1 0,-1 1,0-1,0 0,1 0,-1 0,0 0,0 0,0 0,1 0,-1 0,0 0,0 0,1 0,-1-1,0 1,0 0,1-1,-1 1,0 0,1-1,-1 1,0-1,1 1,-1-1,1 1,-1-1,1 1,-1-1,1 1,-1-1,1 0,0 1,-1-1,1 0,0 0,-1 1,1-1,0 0,0 0,0 1,0-1,0 0,0 0,0 1,0-1,0 0,0 0,19-55,-18 55,0 1,-1-1,1 1,0-1,-1 1,1-1,0 1,0 0,-1-1,1 1,0 0,0 0,0-1,0 1,-1 0,1 0,0 0,0 0,0 0,0 0,-1 0,1 1,0-1,0 0,0 0,-1 1,1-1,0 0,0 1,-1-1,1 1,0-1,-1 1,1-1,0 1,-1 0,1-1,-1 1,1-1,-1 1,1 0,-1 0,0-1,1 1,-1 0,0 0,1 0,-1-1,0 1,0 0,0 0,0 0,0 0,0-1,0 1,0 0,0 0,0 0,-1-1,1 1,0 0,0 0,-1 0,1-1,0 1,-1 0,0 0,-28 48,48-86,-19 38,0 0,0 0,0 0,1 0,-1 0,0 0,1 0,-1 0,1 0,-1-1,1 1,0 0,-1 0,1-1,0 1,-1 0,1-1,0 1,0-1,0 1,-1-1,1 1,0-1,0 1,0-1,0 0,0 0,0 1,0-1,0 0,0 0,0 0,0 0,0 0,0 0,0 0,0-1,0 1,0 0,0 0,-1-1,1 1,0-1,0 1,0-1,0 1,0-1,-1 1,1-1,0 0,-1 1,1-1,0 0,-1 0,1 1,-1-1,1 0,0-1,4-50,2 66,6-20,-11 2,-1 4,-1 0,0 1,1-1,-1 1,1-1,-1 0,1 1,-1-1,1 0,0 0,-1 1,1-1,-1 0,1 0,-1 0,1 0,0 0,-1 0,1 0,-1 0,1 0,0 0,-1 0,1 0,-1 0,1 0,0 0,-1-1,1 1,-1 0,1 0,-1-1,1 1,-1 0,1-1,-1 1,1-1,-1 1,1-1,-1 1,0-1,1 1,-1-1,0 1,0-1,1 1,-2-1,1 0,0 1,-1-1,1 1,0-1,-1 1,1-1,-1 1,1-1,-1 1,1 0,-1-1,1 1,-1 0,0-1,1 1,-1 0,1 0,-1-1,0 1,1 0,-1 0,0 0,1 0,-1 0,0 0,1 0,-1 0,0 0,1 0,-1 0,0 1,1-1,-1 0,1 0,-1 1,0-1,1 0,-1 1,1-1,-1 0,1 1,-1-1,1 1,-1-1,1 1,0-1,-1 1,1 0,0-1,-1 1,1-1,0 1,0 0,-1-1,1 1,0-1,0 1,0 0,0-1,0 1,0 0,0-1,0 1,0 0,0-1,0 1,1 0,-1 0,-30-38,104 30,-4 24,-119-23,29-12,33 35,-11-16,-1 1,1 0,-1 0,0 0,0 0,0 0,0 0,0 0,-1 0,1 0,-1 0,1 0,-1 1,0-1,1 0,-1 0,-1 0,1 1,0-1,0 0,-1 0,1 0,-1 1,0-1,1 0,-1 0,0 0,0 0,-1-1,1 1,0 0,-1 0,1-2,-1-1,1 0,0 0,-1 0,1 0,0 0,0 0,0 0,0 0,0-1,0 1,0 0,0-1,0 1,1 0,-1-1,1 1,-1-1,1 1,-1-1,1 1,0-1,0 1,0-1,0 0,0 1,0-1,0 1,0-1,1 1,-1-1,0 1,1-1,0 1,-1-1,1 1,0 0,-1-1,1 1,0 0,0-1,0 1,0 0,1 0,-1 0,0 0,0 0,1 0,-1 1,0-1,1 0,-1 0,1 1,-1-1,1 1,-1 0,1-1,-28 46,-18-22,40-20,4-3,0-1,0 1,0-1,0 1,-1-1,1 1,0-1,0 1,-1 0,1-1,0 1,-1-1,1 1,0 0,-1-1,1 1,-1 0,1-1,0 1,-1 0,1-1,-1 1,1 0,-1 0,1 0,-1 0,1-1,-1 1,1 0,-1 0,1 0,-1 0,1 0,-1 0,0 0,1 0,-1 1,1-1,-1 0,1 0,-1 0,1 0,-1 1,1-1,0 0,-1 1,1-1,-1 1,1-5,0 0,1 1,0-1,-1 1,1-1,0 1,1-1,-1 1,0 0,1 0,0 0,0-1,0 2,0-1,0 0,1 0,-1 1,1-1,0 1,0 0,0 0,0 0,0 0,0 0,0 1,0-1,1 1,-1 0,1 0,-1 0,1 1,-1-1,1 1,0 0,2 0,57 7,-64-5,-1 0,0 0,0 0,0 0,0-1,0 1,0-1,0 0,0 0,-1 1,1-1,0-1,-1 1,1 0,-1 0,1-1,-1 0,1 1,-1-1,0 0,1 0,-1-1,1 1,-1 0,1-1,-3 0,1 1,3 0,0 1,0 0,0 0,0-1,0 1,0-1,-1 1,1-1,0 1,0-1,-1 0,1 1,0-1,0 0,-1 0,1 0,0 0,-1 0,1-1,0 1,0 0,-1 0,1-1,0 1,0-1,-1 1,1-1,0 0,0 1,0-1,0 0,0 0,0 0,0 0,0 1,0-1,1-1,-1 1,0 0,1 0,-1 0,1 0,-1 0,1-1,-1 1,1 0,0 0,-1-1,1 1,0 0,0 0,0-1,0 1,0 0,0-1,1 1,-1 0,0 0,1-1,-1 1,1 0,-1 0,1 0,94-15,-94 17,0 0,-1 0,0 0,1 0,-1-1,1 1,-1 0,0 0,0 0,1 0,-1 0,0 0,0 0,0 0,0 0,0 0,0 0,0 0,-1-1,1 1,0 0,0 0,-1 0,1 0,-1 0,1 0,-1-1,1 1,-1 0,1 0,-1-1,0 1,1 0,-1-1,0 1,1-1,-1 1,0-1,0 1,0-1,0 1,0-1,1 0,-1 1,0-1,0 0,0 0,0 0,0 0,0 0,0 0,0 0,0 0,0 0,0 0,0 0,1-1,-1 1,-1-1,1 2,0-1,0 1,0-1,0 0,0 1,0-1,0 0,0 0,0 0,0 0,0 0,0 0,0 0,0 0,0 0,0 0,0-1,0 1,0 0,0-1,0 1,0-1,0 1,0-1,0 0,0 1,1-1,-1 0,0 1,0-1,1 0,-1 0,1 0,-1 0,0 0,1 1,0-1,-1 0,1 0,0 0,-1 0,1 0,0 0,0-1,0 1,0 0,0 0,43-29,-39 29,1 0,-1 1,0-1,1 1,-1 0,0 0,0 0,1 1,-1-1,0 1,1 0,-1 0,0 1,0-1,0 1,0 0,0 0,-1 0,1 0,-1 1,1 0,-57 1,53-4,1-1,0 1,-1-1,1 1,0-1,-1 1,1-1,-1 0,1 1,0-1,-1 0,0 1,1-1,-1 0,1 1,-1-1,0 0,0 0,1 0,-1 1,0-1,0 0,0 0,0 0,0 0,0 1,0-1,0 0,0 0,0 0,-1 1,1-1,0 0,-1 0,1 0,0 1,-1-1,1 0,-1 1,1-1,-1 0,1 1,-1-1,0 1,1-1,-1 1,0-1,105 12,-105-10,1 1,0-1,-1 0,1 1,-1-1,0 0,1 0,-1 0,0 1,0-1,0 0,0 0,1 0,-2 0,1 0,0 0,0-1,0 1,0 0,0 0,-1-1,1 1,0-1,-1 1,1-1,0 0,-1 1,1-1,0 0,-1 0,1 0,-1 0,1 0,0 0,-1 0,1-1,-1 1,1 0,0-1,-1 1,1-1,0 0,0 1,0-1,-1 0,1 0,0 0,0 1,0-1,0 0,0-1,0 1,0 0,0 0,1 0,-1 0,0 0,0 0,0 0,1 0,-1 0,0 0,1 0,-1 0,1-1,0 1,-1 0,1 0,0 0,0-1,0 1,0 0,0-1,0 1,0 0,0 0,0-1,0 1,1 0,-1 0,1 0,-1-1,1 1,-1 0,1 0,-1 0,1 0,0 0,0 0,0 0,0 0,-1 0,1 1,0-1,0 0,1 0,-1 1,0-1,0 1,0-1,0 1,0-1,1 1,-1 0,0 0,0-1,1 1,-1 0,0 0,0 0,1 0,-1 1,0-1,0 0,1 0,-1 1,0-1,0 1,0-1,0 1,1 0,16-5,-83-10,64 13,-1-1,0 1,0 0,0 0,0 0,0 0,-1 1,1-1,0 0,0 1,0 0,-1-1,1 1,0 0,-1 0,1 0,0 0,0 1,-1-1,1 1,0-1,0 1,0 0,0 0,0 0,0 0,0 0,0 0,-1 2,78 5,12-8,-93 0,-1 1,0 0,0 1,1 0,-1 0,1 0,-1 0,1 1,0 0,0 1,0-1,1 1,-1 0,1 0,0 1,0 0,-23 18,23-19</inkml:trace>
  <inkml:trace contextRef="#ctx0" brushRef="#br0" timeOffset="0.91">8 893,'-8'11,"12"-20,3-7,9-19,12 20,-22 56,10-85,-29 60,13-16,1 1,-1 0,0-1,0 1,0 0,0-1,0 1,0 0,-1 0,1-1,0 1,0-1,0 1,-1 0,1-1,0 1,-1 0,1-1,0 1,-1-1,1 1,-1-1,1 1,-1-1,1 1,-1-1,1 0,-1 1,1-1,-1 0,0 1,1-1,-1 0,0 0,1 1,-1-1,0 0,1 0,-1 0,0 0,1 0,-1 0,0 0,1 0,-1 0,0 0,1-1,-1 1,0 0,1 0,-1-1,0 1,1 0,-1-1,1 1,-1 0,1-1,-1 1,1-1,-1 1,1-1,-1 1,1-1,0 0,-1 0,1 2,0-1,-1 0,1 0,0 0,0 1,-1-1,1 0,0 0,0 0,-1 0,1 1,0-1,-1 0,1 0,0 0,0 0,-1 0,1 0,0 0,-1 0,1 0,0 0,-1 0,1 0,0 0,-1 0,1 0,0-1,1 17,18-80,-15 45,1 35,-5-16,1-1,-1 1,1 0,-1 0,1 0,0 0,-1-1,1 1,-1 0,1 0,-1 0,1 0,-1 0,1 0,0 0,-1 1,1-1,-1 0,1 0,-1 0,1 0,-1 1,1-1,-1 0,1 1,-1-1,1 0,-1 1,0-1,1 0,-1 1,1-1,-1 1,1-12,9-27,-7 66,-9 23,19-111,-6 163,13-197,-20 94,1 0,-1 0,0 0,1 0,-1 0,1 0,-1 0,0 0,1 0,-1 0,0 0,1 0,-1-1,1 1,-1 0,0 0,0 0,1-1,-1 1,0 0,1 0,-1-1,5 13,-5-38,-2 26,-23-46,60 160,-34-113,0-1,0 0,1 1,-1-1,0 0,0 0,0 0,1 0,-1 0,0 0,0 0,0-1,1 1,-1 0,0-1,0 1,0 0,0-1,0 0,0 1,0-1,0 0,0 1,0-1,0 0,0 0,0 0,-1 0,1 0,0 0,-1 0,1 0,0 0,-1 0,1 0,-1 0,0 0,1 0,-1-1,0 1,0 0,0 0,0 0,0-1,0 1,0 0,0 0,0 0,-1-1,1 1,0 0,-1 0,1 0,-1 0,1 0,-49-63,89 84,-40-20,0 0,-1-1,1 1,0 0,0-1,0 1,0 0,0-1,0 1,1 0,-1-1,0 1,0 0,0-1,0 1,0 0,0-1,0 1,1 0,-1-1,0 1,0 0,0 0,1-1,-1 1,0 0,1 0,-1 0,0-1,0 1,1 0,-1 0,0 0,1 0,-1 0,0-1,1 1,-1 0,0 0,1 0,-1 0,0 0,1 0,-1 0,-2-16,13-4,-1 52,-11 0,1-55,1 23,-1 0,1 1,-1-1,1 0,-1 1,1-1,-1 0,1 0,0 1,-1-1,1 0,0 0,-1 0,1 0,-1 0,1 0,0 0,-1 0,1 0,0 0,-1-1,1 1,-1 0,1 0,0-1,-1 1,1 0,-1 0,1-1,-1 1,1-1,-1 1,1 0,-1-1,1 0,-1 2,0-1,0 0,1 1,-1-1,0 1,0-1,0 1,0-1,1 1,-1-1,0 1,0-1,0 1,0-1,0 1,0-1,-1 1,1-1,0 0,0 1,0-1,0 1,0-1,-1 1,1-1,0 1,0-1,-1 0,1 1,0-1,-1 0,1 1,0-1,-1 0,1 1,-1-1,1 0,-1 0,1 1,0-1,-1 0,1 0,-1 0,1 0,-1 0,1 0,-1 1,1-1,-1 0,1 0,-1-1,1 1,-1 0,1 0,-1 0,1 0,-1 0,1 0,0-1,-1 1,1 0,-1 0,1-1,0 1,-1 0,1-1,-1 1,1 0,0-1,-1 1,-3-39,4 40,0 0,0 0,0 0,0 0,1 0,-1 0,0 0,1 0,-1 0,0 0,1 0,-1 0,1 0,-1 0,1 0,0 0,-1 0,1 0,0-1,0 1,0 0,0 0,-1-1,1 1,0-1,0 1,0-1,0 1,0-1,0 0,0 1,1-1,-1 0,0 0,0 0,0 0,0 0,0 0,0 0,0 0,0 0,0 0,1-1,-1 1,0 0,0-1,0 1,0-1,0 1,0-1,-1 1,1-1,0 0,0 0,0 1,-1-1,1 0,0 0,-1 0,1 0,0 0,-1 0,-6 22,-2 10,9-31,15-13,-14 10,0 0,0 0,0 0,0 0,0 0,-1 0,0 0,1 0,-1 0,0-1,-1 1,1 0,-1-1,1 1,-1-1,0 1,0-1,0 1,-1 0,1-1,-1 1,0-1,0 1,0 0,-1 0,1 0,-1 0,0-1,34 19,-20 0,-12-14,-9 3,2 21,14-33,8-14,-21-4,7 26,0 0,0 1,1-1,-1 0,0 0,0 0,1 0,-1 0,0 0,0 0,0 0,1-1,-1 1,0 0,0-1,0 1,0-1,1 1,-1-1,0 1,0-1,0 0,0 0,0 1,0-1,-1 0,1 0,0 0,0 0,-1 0,1 0,0 0,-1 0,1-1,-1 1,0 0,1 0,-1 0,0 0,0-1,1 1,-1 0,0 0,0-1,0 1,-1 0,1 0,0-1,0 1,-1 0,1 0,-1 0,1 0,-1 0,1-1,-1 1,0 0,1 0,-1 0,0 0,0 1,0-1,0 0,0 0,0 0,-1 0,49 41,-47-39,0-1,0 0,0 0,-1 1,1-1,0 0,0 1,0-1,0 0,0 1,0-1,0 0,-1 0,1 1,0-1,0 0,0 1,0-1,1 0,-1 1,0-1,0 0,0 1,0-1,0 0,0 1,0-1,0 0,1 0,-1 1,0-1,0 0,0 0,1 1,-1-1,0 0,0 0,1 1,-1-1,0 0,1 0,-1 0,-28 12,5 17,25-29</inkml:trace>
  <inkml:trace contextRef="#ctx0" brushRef="#br0" timeOffset="1.91">187 695,'78'-23,"-62"1,-14 18</inkml:trace>
  <inkml:trace contextRef="#ctx0" brushRef="#br0" timeOffset="2.9">392 681,'0'0</inkml:trace>
  <inkml:trace contextRef="#ctx0" brushRef="#br0" timeOffset="3.9">378 668,'0'0</inkml:trace>
  <inkml:trace contextRef="#ctx0" brushRef="#br0" timeOffset="4.91">385 668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2A309-723C-42E6-904E-107BDD8D84A8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EC7D0-F54E-48C8-B3DC-DA4E076C5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170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853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738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783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779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882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328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920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344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708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272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554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500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676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370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916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1840D-FF2E-4556-8127-4F41315F7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94719"/>
            <a:ext cx="9144000" cy="2520000"/>
          </a:xfrm>
          <a:solidFill>
            <a:schemeClr val="tx2"/>
          </a:solidFill>
        </p:spPr>
        <p:txBody>
          <a:bodyPr anchor="ctr"/>
          <a:lstStyle>
            <a:lvl1pPr algn="ctr">
              <a:defRPr sz="4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50B92F-176C-4D24-A259-93A8ECB77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314719"/>
            <a:ext cx="9144000" cy="216000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BE6424-E74C-4C07-9AD9-CB096CBD2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78" y="5668963"/>
            <a:ext cx="1458580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CF096A-2621-4BBB-8161-D4C2DE81AF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22" y="5668963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82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1840D-FF2E-4556-8127-4F41315F7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94719"/>
            <a:ext cx="9144000" cy="2520000"/>
          </a:xfrm>
          <a:solidFill>
            <a:schemeClr val="tx2"/>
          </a:solidFill>
        </p:spPr>
        <p:txBody>
          <a:bodyPr anchor="ctr"/>
          <a:lstStyle>
            <a:lvl1pPr algn="ctr">
              <a:defRPr sz="4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50B92F-176C-4D24-A259-93A8ECB77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314719"/>
            <a:ext cx="9144000" cy="2160000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4991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3E4B903A-B11D-4A2B-B35A-1EBB7E5E6BCD}"/>
              </a:ext>
            </a:extLst>
          </p:cNvPr>
          <p:cNvSpPr/>
          <p:nvPr userDrawn="1"/>
        </p:nvSpPr>
        <p:spPr>
          <a:xfrm>
            <a:off x="0" y="0"/>
            <a:ext cx="9144000" cy="4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3A88A04-FA07-46BD-8964-24FC7B127D5C}"/>
              </a:ext>
            </a:extLst>
          </p:cNvPr>
          <p:cNvSpPr/>
          <p:nvPr userDrawn="1"/>
        </p:nvSpPr>
        <p:spPr>
          <a:xfrm>
            <a:off x="558000" y="72000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229D208-A9D6-4EDA-9FE5-0FA6D02A7590}"/>
              </a:ext>
            </a:extLst>
          </p:cNvPr>
          <p:cNvSpPr/>
          <p:nvPr userDrawn="1"/>
        </p:nvSpPr>
        <p:spPr>
          <a:xfrm>
            <a:off x="2718000" y="72000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08949C9-9380-44D9-9F3B-F53FA66846EE}"/>
              </a:ext>
            </a:extLst>
          </p:cNvPr>
          <p:cNvSpPr/>
          <p:nvPr userDrawn="1"/>
        </p:nvSpPr>
        <p:spPr>
          <a:xfrm>
            <a:off x="0" y="6426000"/>
            <a:ext cx="9144000" cy="4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D2D588-C94A-4E8B-8645-D27F934AEEA8}"/>
              </a:ext>
            </a:extLst>
          </p:cNvPr>
          <p:cNvSpPr/>
          <p:nvPr userDrawn="1"/>
        </p:nvSpPr>
        <p:spPr>
          <a:xfrm>
            <a:off x="8478000" y="72000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D740760-7FDB-40C1-BB39-4177A388B5FD}"/>
              </a:ext>
            </a:extLst>
          </p:cNvPr>
          <p:cNvSpPr/>
          <p:nvPr userDrawn="1"/>
        </p:nvSpPr>
        <p:spPr>
          <a:xfrm rot="16200000">
            <a:off x="306000" y="774000"/>
            <a:ext cx="540000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9">
            <a:extLst>
              <a:ext uri="{FF2B5EF4-FFF2-40B4-BE49-F238E27FC236}">
                <a16:creationId xmlns:a16="http://schemas.microsoft.com/office/drawing/2014/main" id="{E64AF4B3-F66E-4D30-B806-B95ABCBCE24D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F31AA6-1CD2-4B6F-8C55-5985203551CF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Oct. 26­--28, 2022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384B14-ECC2-451A-B262-791B24BE36B0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Meeting (in Jeju)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1F5AF4-E390-491B-B0E3-4B934ED9811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0CE4ED-5615-4DE2-B049-1CDFC192B76B}"/>
              </a:ext>
            </a:extLst>
          </p:cNvPr>
          <p:cNvSpPr txBox="1"/>
          <p:nvPr userDrawn="1"/>
        </p:nvSpPr>
        <p:spPr>
          <a:xfrm>
            <a:off x="792000" y="198062"/>
            <a:ext cx="1800000" cy="18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1000" b="1" dirty="0">
                <a:solidFill>
                  <a:schemeClr val="accent1"/>
                </a:solidFill>
              </a:rPr>
              <a:t>Background</a:t>
            </a:r>
            <a:endParaRPr lang="ko-KR" altLang="en-US" sz="1000" b="1" dirty="0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1F495E-6B03-41B8-ABCB-DAECD0FA8A46}"/>
              </a:ext>
            </a:extLst>
          </p:cNvPr>
          <p:cNvSpPr txBox="1"/>
          <p:nvPr userDrawn="1"/>
        </p:nvSpPr>
        <p:spPr>
          <a:xfrm>
            <a:off x="2952000" y="198062"/>
            <a:ext cx="1800000" cy="18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1000" b="1" dirty="0">
                <a:solidFill>
                  <a:schemeClr val="accent1"/>
                </a:solidFill>
              </a:rPr>
              <a:t>Data &amp; Methods</a:t>
            </a:r>
            <a:endParaRPr lang="ko-KR" altLang="en-US" sz="1000" b="1" dirty="0">
              <a:solidFill>
                <a:schemeClr val="accent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6AA2BF-23FD-4CE4-9EC6-1A10FB22EC44}"/>
              </a:ext>
            </a:extLst>
          </p:cNvPr>
          <p:cNvSpPr txBox="1"/>
          <p:nvPr userDrawn="1"/>
        </p:nvSpPr>
        <p:spPr>
          <a:xfrm>
            <a:off x="5832000" y="198062"/>
            <a:ext cx="1800000" cy="18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1000" b="1" dirty="0">
                <a:solidFill>
                  <a:schemeClr val="accent1"/>
                </a:solidFill>
              </a:rPr>
              <a:t>Results</a:t>
            </a:r>
            <a:r>
              <a:rPr lang="ko-KR" altLang="en-US" sz="1000" b="1" dirty="0">
                <a:solidFill>
                  <a:schemeClr val="accent1"/>
                </a:solidFill>
              </a:rPr>
              <a:t> </a:t>
            </a:r>
            <a:r>
              <a:rPr lang="en-US" altLang="ko-KR" sz="1000" b="1" dirty="0">
                <a:solidFill>
                  <a:schemeClr val="accent1"/>
                </a:solidFill>
              </a:rPr>
              <a:t>&amp;</a:t>
            </a:r>
            <a:r>
              <a:rPr lang="ko-KR" altLang="en-US" sz="1000" b="1" dirty="0">
                <a:solidFill>
                  <a:schemeClr val="accent1"/>
                </a:solidFill>
              </a:rPr>
              <a:t> </a:t>
            </a:r>
            <a:r>
              <a:rPr lang="en-US" altLang="ko-KR" sz="1000" b="1" dirty="0">
                <a:solidFill>
                  <a:schemeClr val="accent1"/>
                </a:solidFill>
              </a:rPr>
              <a:t>Discussion</a:t>
            </a:r>
            <a:endParaRPr lang="ko-KR" altLang="en-US" sz="1000" b="1" dirty="0">
              <a:solidFill>
                <a:schemeClr val="accent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CAC77B0-527F-4A48-A0D9-DFEDB6EC552F}"/>
              </a:ext>
            </a:extLst>
          </p:cNvPr>
          <p:cNvSpPr/>
          <p:nvPr userDrawn="1"/>
        </p:nvSpPr>
        <p:spPr>
          <a:xfrm>
            <a:off x="4878000" y="72000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CA49727-2E08-4FB6-B2A5-5476D715AE34}"/>
              </a:ext>
            </a:extLst>
          </p:cNvPr>
          <p:cNvSpPr/>
          <p:nvPr userDrawn="1"/>
        </p:nvSpPr>
        <p:spPr>
          <a:xfrm>
            <a:off x="612000" y="100800"/>
            <a:ext cx="7920000" cy="54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B6A8DE-3E2D-972D-4805-00CE7999D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60000"/>
            <a:ext cx="82800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031467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1840D-FF2E-4556-8127-4F41315F7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ctr"/>
          <a:lstStyle>
            <a:lvl1pPr algn="ctr"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50B92F-176C-4D24-A259-93A8ECB77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7BD620-5699-4FF0-BDC9-705204BE8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Oct. 26­--28, 2022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0882648-0A42-4FCA-8E86-0DD0606AA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Meeting (in Jeju)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47053A-6710-4D79-8BCA-8C1BCEF9C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53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3A7F5461-4427-4238-914F-F63615FD6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60000"/>
            <a:ext cx="8280000" cy="36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A23158-9FC2-4B2A-A256-FF2ED08E91B7}"/>
              </a:ext>
            </a:extLst>
          </p:cNvPr>
          <p:cNvSpPr/>
          <p:nvPr userDrawn="1"/>
        </p:nvSpPr>
        <p:spPr>
          <a:xfrm rot="16200000">
            <a:off x="306000" y="774000"/>
            <a:ext cx="540000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ED533AF6-69C3-481B-8C15-5923CDE2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12C912-2B1E-4704-9A30-4F8EA724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Oct. 26­--28, 2022</a:t>
            </a:r>
            <a:endParaRPr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7AF2FE1-614D-468D-8952-14A34F3FE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Meeting (in Jeju)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42CAE18-11F6-4816-881A-115AD402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47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0FC56F-181E-4454-AE29-5EE4176E2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  <a:prstGeom prst="rect">
            <a:avLst/>
          </a:prstGeom>
        </p:spPr>
        <p:txBody>
          <a:bodyPr vert="horz" lIns="180000" tIns="0" rIns="18000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23F3FB-47F9-4FE1-A80E-855D32C64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260000"/>
            <a:ext cx="82800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00E539-0082-46EB-8B44-C0912204C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498000"/>
            <a:ext cx="20574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altLang="ko-KR"/>
              <a:t>Oct. 26­--28, 2022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346A1-BE42-49C9-894F-CBC7C9284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98000"/>
            <a:ext cx="30861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altLang="ko-KR"/>
              <a:t>KSSS Fall Meeting (in Jeju)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644E9D-53B6-463D-9756-CBD0B265E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498000"/>
            <a:ext cx="20574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fld id="{A1AD0E16-8B93-4DAF-919D-4F0C3F87FD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30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79" r:id="rId2"/>
    <p:sldLayoutId id="2147483751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548825B-21D2-4ECE-9D2F-AC8E129C5EF4}"/>
              </a:ext>
            </a:extLst>
          </p:cNvPr>
          <p:cNvSpPr/>
          <p:nvPr/>
        </p:nvSpPr>
        <p:spPr>
          <a:xfrm>
            <a:off x="0" y="0"/>
            <a:ext cx="9144000" cy="4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F39094-3C93-48D6-BDD6-99F229BF0D6B}"/>
              </a:ext>
            </a:extLst>
          </p:cNvPr>
          <p:cNvSpPr/>
          <p:nvPr/>
        </p:nvSpPr>
        <p:spPr>
          <a:xfrm>
            <a:off x="0" y="6426000"/>
            <a:ext cx="9144000" cy="4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0FC56F-181E-4454-AE29-5EE4176E2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  <a:prstGeom prst="rect">
            <a:avLst/>
          </a:prstGeom>
        </p:spPr>
        <p:txBody>
          <a:bodyPr vert="horz" lIns="180000" tIns="0" rIns="180000" bIns="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23F3FB-47F9-4FE1-A80E-855D32C64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260000"/>
            <a:ext cx="8280000" cy="36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00E539-0082-46EB-8B44-C0912204C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498000"/>
            <a:ext cx="20574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r>
              <a:rPr lang="en-US" altLang="ko-KR"/>
              <a:t>Oct. 26­--28, 2022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346A1-BE42-49C9-894F-CBC7C9284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98000"/>
            <a:ext cx="30861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accent1"/>
                </a:solidFill>
              </a:defRPr>
            </a:lvl1pPr>
          </a:lstStyle>
          <a:p>
            <a:r>
              <a:rPr lang="en-US" altLang="ko-KR"/>
              <a:t>KSSS Fall Meeting (in Jeju)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644E9D-53B6-463D-9756-CBD0B265E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498000"/>
            <a:ext cx="20574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accent1"/>
                </a:solidFill>
              </a:defRPr>
            </a:lvl1pPr>
          </a:lstStyle>
          <a:p>
            <a:fld id="{A1AD0E16-8B93-4DAF-919D-4F0C3F87FD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6A76C0-9F02-4077-8302-822988FEE7DC}"/>
              </a:ext>
            </a:extLst>
          </p:cNvPr>
          <p:cNvSpPr txBox="1"/>
          <p:nvPr/>
        </p:nvSpPr>
        <p:spPr>
          <a:xfrm>
            <a:off x="5267072" y="6095999"/>
            <a:ext cx="3444928" cy="3043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altLang="ko-KR" sz="1600" b="1" dirty="0">
                <a:solidFill>
                  <a:schemeClr val="accent1"/>
                </a:solidFill>
              </a:rPr>
              <a:t>E-mail: kilho.baek@khu.ac.kr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5CECFE3-1792-4532-B85E-9935EC299379}"/>
              </a:ext>
            </a:extLst>
          </p:cNvPr>
          <p:cNvSpPr/>
          <p:nvPr userDrawn="1"/>
        </p:nvSpPr>
        <p:spPr>
          <a:xfrm>
            <a:off x="558000" y="72000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B7BF605-6652-4F5A-B057-0C4936DE0A18}"/>
              </a:ext>
            </a:extLst>
          </p:cNvPr>
          <p:cNvSpPr/>
          <p:nvPr userDrawn="1"/>
        </p:nvSpPr>
        <p:spPr>
          <a:xfrm>
            <a:off x="2718000" y="72000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C287BA5-12A5-4339-B52C-83858385C235}"/>
              </a:ext>
            </a:extLst>
          </p:cNvPr>
          <p:cNvSpPr/>
          <p:nvPr userDrawn="1"/>
        </p:nvSpPr>
        <p:spPr>
          <a:xfrm>
            <a:off x="8478000" y="72000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49DF1C-0C95-49D2-BB1E-E690285C22AF}"/>
              </a:ext>
            </a:extLst>
          </p:cNvPr>
          <p:cNvSpPr txBox="1"/>
          <p:nvPr userDrawn="1"/>
        </p:nvSpPr>
        <p:spPr>
          <a:xfrm>
            <a:off x="792000" y="198062"/>
            <a:ext cx="1800000" cy="18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1000" b="1" dirty="0">
                <a:solidFill>
                  <a:schemeClr val="accent1"/>
                </a:solidFill>
              </a:rPr>
              <a:t>Background</a:t>
            </a:r>
            <a:endParaRPr lang="ko-KR" altLang="en-US" sz="1000" b="1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443960-E0B0-40C9-96D0-01E9C613A43E}"/>
              </a:ext>
            </a:extLst>
          </p:cNvPr>
          <p:cNvSpPr txBox="1"/>
          <p:nvPr userDrawn="1"/>
        </p:nvSpPr>
        <p:spPr>
          <a:xfrm>
            <a:off x="2952000" y="198062"/>
            <a:ext cx="1800000" cy="18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1000" b="1" dirty="0">
                <a:solidFill>
                  <a:schemeClr val="accent1"/>
                </a:solidFill>
              </a:rPr>
              <a:t>Data &amp; Methods</a:t>
            </a:r>
            <a:endParaRPr lang="ko-KR" altLang="en-US" sz="1000" b="1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27E02B-D1F8-434D-9E2D-FBB96830342B}"/>
              </a:ext>
            </a:extLst>
          </p:cNvPr>
          <p:cNvSpPr txBox="1"/>
          <p:nvPr userDrawn="1"/>
        </p:nvSpPr>
        <p:spPr>
          <a:xfrm>
            <a:off x="5832000" y="198062"/>
            <a:ext cx="1800000" cy="18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1000" b="1" dirty="0">
                <a:solidFill>
                  <a:schemeClr val="accent1"/>
                </a:solidFill>
              </a:rPr>
              <a:t>Results &amp; Discussion</a:t>
            </a:r>
            <a:endParaRPr lang="ko-KR" altLang="en-US" sz="1000" b="1" dirty="0">
              <a:solidFill>
                <a:schemeClr val="accent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8934709-F71A-43E0-AF1E-654559B2EA2F}"/>
              </a:ext>
            </a:extLst>
          </p:cNvPr>
          <p:cNvSpPr/>
          <p:nvPr userDrawn="1"/>
        </p:nvSpPr>
        <p:spPr>
          <a:xfrm>
            <a:off x="4878000" y="72000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4A1C6EE-9E61-48A3-B9E6-23DA8477238B}"/>
              </a:ext>
            </a:extLst>
          </p:cNvPr>
          <p:cNvSpPr/>
          <p:nvPr/>
        </p:nvSpPr>
        <p:spPr>
          <a:xfrm>
            <a:off x="612000" y="100800"/>
            <a:ext cx="7920000" cy="54000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700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8.png"/><Relationship Id="rId7" Type="http://schemas.openxmlformats.org/officeDocument/2006/relationships/image" Target="../media/image160.png"/><Relationship Id="rId12" Type="http://schemas.openxmlformats.org/officeDocument/2006/relationships/image" Target="../media/image2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.png"/><Relationship Id="rId11" Type="http://schemas.openxmlformats.org/officeDocument/2006/relationships/image" Target="../media/image201.png"/><Relationship Id="rId5" Type="http://schemas.openxmlformats.org/officeDocument/2006/relationships/image" Target="../media/image140.png"/><Relationship Id="rId10" Type="http://schemas.openxmlformats.org/officeDocument/2006/relationships/image" Target="../media/image190.png"/><Relationship Id="rId4" Type="http://schemas.openxmlformats.org/officeDocument/2006/relationships/image" Target="../media/image51.jpg"/><Relationship Id="rId9" Type="http://schemas.openxmlformats.org/officeDocument/2006/relationships/image" Target="../media/image1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30.png"/><Relationship Id="rId18" Type="http://schemas.openxmlformats.org/officeDocument/2006/relationships/image" Target="../media/image161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17" Type="http://schemas.openxmlformats.org/officeDocument/2006/relationships/image" Target="../media/image15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11" Type="http://schemas.openxmlformats.org/officeDocument/2006/relationships/image" Target="../media/image141.png"/><Relationship Id="rId5" Type="http://schemas.openxmlformats.org/officeDocument/2006/relationships/image" Target="../media/image11.jpeg"/><Relationship Id="rId15" Type="http://schemas.openxmlformats.org/officeDocument/2006/relationships/image" Target="../media/image32.png"/><Relationship Id="rId10" Type="http://schemas.openxmlformats.org/officeDocument/2006/relationships/image" Target="../media/image130.png"/><Relationship Id="rId4" Type="http://schemas.openxmlformats.org/officeDocument/2006/relationships/image" Target="../media/image10.jpg"/><Relationship Id="rId9" Type="http://schemas.openxmlformats.org/officeDocument/2006/relationships/image" Target="../media/image22.png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9D29F315-A1C0-4451-8B6E-4D5B4583F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2400" dirty="0"/>
              <a:t>Asymmetric Space Weathering on Lunar </a:t>
            </a:r>
            <a:r>
              <a:rPr lang="en-US" altLang="ko-KR" sz="2400"/>
              <a:t>Crater Walls</a:t>
            </a:r>
            <a:br>
              <a:rPr lang="en-US" altLang="ko-KR" sz="2400" dirty="0"/>
            </a:br>
            <a:r>
              <a:rPr lang="en-US" altLang="ko-KR" sz="2400" dirty="0"/>
              <a:t>with an Updated Crater List</a:t>
            </a:r>
            <a:endParaRPr lang="ko-KR" altLang="en-US" sz="2400" dirty="0"/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AEFD2390-4580-4543-BF79-06F0FBC45C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800" b="1" dirty="0"/>
              <a:t>Kilho Baek</a:t>
            </a:r>
            <a:r>
              <a:rPr lang="en-US" altLang="ko-KR" sz="1800" dirty="0"/>
              <a:t>¹, </a:t>
            </a:r>
            <a:r>
              <a:rPr lang="en-US" altLang="ko-KR" sz="1800" dirty="0" err="1"/>
              <a:t>Sungsoo</a:t>
            </a:r>
            <a:r>
              <a:rPr lang="en-US" altLang="ko-KR" sz="1800" dirty="0"/>
              <a:t> S. Kim¹, </a:t>
            </a:r>
            <a:r>
              <a:rPr lang="en-US" altLang="ko-KR" sz="1800" dirty="0" err="1"/>
              <a:t>Chae</a:t>
            </a:r>
            <a:r>
              <a:rPr lang="en-US" altLang="ko-KR" sz="1800" dirty="0"/>
              <a:t> Kyung Sim²</a:t>
            </a:r>
          </a:p>
          <a:p>
            <a:pPr>
              <a:lnSpc>
                <a:spcPct val="120000"/>
              </a:lnSpc>
            </a:pPr>
            <a:r>
              <a:rPr lang="en-US" altLang="ko-KR" sz="1200" i="1" dirty="0"/>
              <a:t>¹Kyung </a:t>
            </a:r>
            <a:r>
              <a:rPr lang="en-US" altLang="ko-KR" sz="1200" i="1" dirty="0" err="1"/>
              <a:t>Hee</a:t>
            </a:r>
            <a:r>
              <a:rPr lang="en-US" altLang="ko-KR" sz="1200" i="1" dirty="0"/>
              <a:t> University</a:t>
            </a:r>
          </a:p>
          <a:p>
            <a:pPr>
              <a:lnSpc>
                <a:spcPct val="120000"/>
              </a:lnSpc>
            </a:pPr>
            <a:r>
              <a:rPr lang="en-US" altLang="ko-KR" sz="1200" i="1" dirty="0"/>
              <a:t>²Korea Astronomy and Space Science Institute</a:t>
            </a:r>
          </a:p>
        </p:txBody>
      </p:sp>
    </p:spTree>
    <p:extLst>
      <p:ext uri="{BB962C8B-B14F-4D97-AF65-F5344CB8AC3E}">
        <p14:creationId xmlns:p14="http://schemas.microsoft.com/office/powerpoint/2010/main" val="182549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9D29F315-A1C0-4451-8B6E-4D5B4583F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4400" dirty="0"/>
              <a:t>Results &amp; Discussion</a:t>
            </a:r>
            <a:endParaRPr lang="ko-KR" altLang="en-US" sz="4400" dirty="0"/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AEFD2390-4580-4543-BF79-06F0FBC45C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800" dirty="0"/>
              <a:t>Latitudinal Asymmetry &amp; Longitudinal Color Offset</a:t>
            </a:r>
          </a:p>
          <a:p>
            <a:pPr>
              <a:lnSpc>
                <a:spcPct val="100000"/>
              </a:lnSpc>
            </a:pPr>
            <a:r>
              <a:rPr lang="en-US" altLang="ko-KR" sz="1800" dirty="0"/>
              <a:t>Detailed Analysis Subdivided by Diameter, Slope, d/D, and OMAT</a:t>
            </a:r>
          </a:p>
        </p:txBody>
      </p:sp>
    </p:spTree>
    <p:extLst>
      <p:ext uri="{BB962C8B-B14F-4D97-AF65-F5344CB8AC3E}">
        <p14:creationId xmlns:p14="http://schemas.microsoft.com/office/powerpoint/2010/main" val="311671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7A602F6-C3FA-43BC-9431-BAEB591D86F6}"/>
              </a:ext>
            </a:extLst>
          </p:cNvPr>
          <p:cNvGrpSpPr/>
          <p:nvPr/>
        </p:nvGrpSpPr>
        <p:grpSpPr>
          <a:xfrm>
            <a:off x="7282697" y="4134313"/>
            <a:ext cx="720000" cy="1159888"/>
            <a:chOff x="7616800" y="3902499"/>
            <a:chExt cx="720000" cy="115988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F8F9C05-FE06-42D8-A65A-ED6220CB09E6}"/>
                </a:ext>
              </a:extLst>
            </p:cNvPr>
            <p:cNvSpPr/>
            <p:nvPr/>
          </p:nvSpPr>
          <p:spPr>
            <a:xfrm>
              <a:off x="7616800" y="3902499"/>
              <a:ext cx="720000" cy="540000"/>
            </a:xfrm>
            <a:prstGeom prst="rect">
              <a:avLst/>
            </a:prstGeom>
            <a:solidFill>
              <a:srgbClr val="468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2018</a:t>
              </a:r>
            </a:p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DB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825C4C2-3A25-4967-829C-572AFEDE6932}"/>
                </a:ext>
              </a:extLst>
            </p:cNvPr>
            <p:cNvSpPr/>
            <p:nvPr/>
          </p:nvSpPr>
          <p:spPr>
            <a:xfrm>
              <a:off x="7616800" y="4522387"/>
              <a:ext cx="720000" cy="540000"/>
            </a:xfrm>
            <a:prstGeom prst="rect">
              <a:avLst/>
            </a:prstGeom>
            <a:solidFill>
              <a:srgbClr val="F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2015</a:t>
              </a:r>
            </a:p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DB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38E8469-2AD4-49E5-9123-DBF7B2935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589" y="3380901"/>
            <a:ext cx="6070616" cy="266671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5B91605-5385-43EC-BAEB-0644BE3C8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en-US" altLang="ko-KR" dirty="0"/>
              <a:t>Improvements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D2F958-5196-4746-BF57-5A4D3ABBDD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8000"/>
            <a:ext cx="2057400" cy="288000"/>
          </a:xfrm>
        </p:spPr>
        <p:txBody>
          <a:bodyPr/>
          <a:lstStyle/>
          <a:p>
            <a:r>
              <a:rPr lang="en-US" altLang="ko-KR"/>
              <a:t>Oct. 26­--28, 2022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719001-73AB-408D-A9C0-3CA21B643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8000"/>
            <a:ext cx="3086100" cy="288000"/>
          </a:xfrm>
        </p:spPr>
        <p:txBody>
          <a:bodyPr/>
          <a:lstStyle/>
          <a:p>
            <a:r>
              <a:rPr lang="en-US" altLang="ko-KR"/>
              <a:t>KSSS Fall Meeting (in Jeju)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636A08-8DF6-4FB2-81EA-8107DF10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8000"/>
            <a:ext cx="2057400" cy="288000"/>
          </a:xfrm>
        </p:spPr>
        <p:txBody>
          <a:bodyPr/>
          <a:lstStyle/>
          <a:p>
            <a:fld id="{A1AD0E16-8B93-4DAF-919D-4F0C3F87FD1E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0AEBB9E-872C-4A78-9F8E-9CABFEE44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206794"/>
              </p:ext>
            </p:extLst>
          </p:nvPr>
        </p:nvGraphicFramePr>
        <p:xfrm>
          <a:off x="612000" y="1386533"/>
          <a:ext cx="7920000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63936">
                  <a:extLst>
                    <a:ext uri="{9D8B030D-6E8A-4147-A177-3AD203B41FA5}">
                      <a16:colId xmlns:a16="http://schemas.microsoft.com/office/drawing/2014/main" val="3860249225"/>
                    </a:ext>
                  </a:extLst>
                </a:gridCol>
                <a:gridCol w="2218688">
                  <a:extLst>
                    <a:ext uri="{9D8B030D-6E8A-4147-A177-3AD203B41FA5}">
                      <a16:colId xmlns:a16="http://schemas.microsoft.com/office/drawing/2014/main" val="3088033529"/>
                    </a:ext>
                  </a:extLst>
                </a:gridCol>
                <a:gridCol w="2218688">
                  <a:extLst>
                    <a:ext uri="{9D8B030D-6E8A-4147-A177-3AD203B41FA5}">
                      <a16:colId xmlns:a16="http://schemas.microsoft.com/office/drawing/2014/main" val="2056653465"/>
                    </a:ext>
                  </a:extLst>
                </a:gridCol>
                <a:gridCol w="2218688">
                  <a:extLst>
                    <a:ext uri="{9D8B030D-6E8A-4147-A177-3AD203B41FA5}">
                      <a16:colId xmlns:a16="http://schemas.microsoft.com/office/drawing/2014/main" val="3013017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Sim et al. (2017)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This study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781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Database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LPI (2015)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Robbins et al. (2018)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9817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1,872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3,144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26,802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9633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Resolution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 km/pixel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60 m/pixel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4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Diameter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 ~ 120 km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~ 150 km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4475962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80304765-342F-48CD-8BEC-5E1B79D30A9B}"/>
              </a:ext>
            </a:extLst>
          </p:cNvPr>
          <p:cNvSpPr/>
          <p:nvPr/>
        </p:nvSpPr>
        <p:spPr>
          <a:xfrm>
            <a:off x="612000" y="100800"/>
            <a:ext cx="5040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1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1F0E1A9-FC26-6DD8-5C22-B7C12E117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9" r="6082" b="33025"/>
          <a:stretch/>
        </p:blipFill>
        <p:spPr>
          <a:xfrm>
            <a:off x="541088" y="4168065"/>
            <a:ext cx="5336931" cy="2008677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1D85B359-7FA6-4DA3-AA66-9F0C8A93A843}"/>
              </a:ext>
            </a:extLst>
          </p:cNvPr>
          <p:cNvGrpSpPr/>
          <p:nvPr/>
        </p:nvGrpSpPr>
        <p:grpSpPr>
          <a:xfrm>
            <a:off x="4312529" y="1483745"/>
            <a:ext cx="4500000" cy="2473385"/>
            <a:chOff x="4312529" y="1483745"/>
            <a:chExt cx="4500000" cy="2473385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68E8AB5-FAE2-49B3-9249-E39FA73EAD49}"/>
                </a:ext>
              </a:extLst>
            </p:cNvPr>
            <p:cNvGrpSpPr/>
            <p:nvPr/>
          </p:nvGrpSpPr>
          <p:grpSpPr>
            <a:xfrm>
              <a:off x="4312529" y="1483745"/>
              <a:ext cx="4500000" cy="2473385"/>
              <a:chOff x="2218492" y="880707"/>
              <a:chExt cx="4500000" cy="2473385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92821300-C471-450C-84F4-884D504F4F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18492" y="880707"/>
                <a:ext cx="4500000" cy="1135624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F999033-5B47-4379-9703-F50C4FDF6B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18492" y="2006216"/>
                <a:ext cx="4500000" cy="1347876"/>
              </a:xfrm>
              <a:prstGeom prst="rect">
                <a:avLst/>
              </a:prstGeom>
            </p:spPr>
          </p:pic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B5501D8-74D5-4376-86DE-94BF29907361}"/>
                </a:ext>
              </a:extLst>
            </p:cNvPr>
            <p:cNvSpPr/>
            <p:nvPr/>
          </p:nvSpPr>
          <p:spPr>
            <a:xfrm>
              <a:off x="5575837" y="1573185"/>
              <a:ext cx="504000" cy="1974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C8FCC3D-16D8-449E-A884-C094CFAC3127}"/>
                </a:ext>
              </a:extLst>
            </p:cNvPr>
            <p:cNvSpPr/>
            <p:nvPr/>
          </p:nvSpPr>
          <p:spPr>
            <a:xfrm>
              <a:off x="7420260" y="1573185"/>
              <a:ext cx="504000" cy="1974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72F2E1BA-5A2C-423E-970A-786EC30B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en-US" altLang="ko-KR" dirty="0"/>
              <a:t>Reproduction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FE6B5B-E521-4724-A34F-AEBC21404B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8000"/>
            <a:ext cx="2057400" cy="288000"/>
          </a:xfrm>
        </p:spPr>
        <p:txBody>
          <a:bodyPr/>
          <a:lstStyle/>
          <a:p>
            <a:r>
              <a:rPr lang="en-US" altLang="ko-KR"/>
              <a:t>Oct. 26­--28, 2022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AFDE85-F7B3-4283-8F03-EC47EFEF7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8000"/>
            <a:ext cx="3086100" cy="288000"/>
          </a:xfrm>
        </p:spPr>
        <p:txBody>
          <a:bodyPr/>
          <a:lstStyle/>
          <a:p>
            <a:r>
              <a:rPr lang="en-US" altLang="ko-KR"/>
              <a:t>KSSS Fall Meeting (in Jeju)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36FDE0-900E-4BCF-878E-A9AC8BAD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8000"/>
            <a:ext cx="2057400" cy="288000"/>
          </a:xfrm>
        </p:spPr>
        <p:txBody>
          <a:bodyPr/>
          <a:lstStyle/>
          <a:p>
            <a:fld id="{A1AD0E16-8B93-4DAF-919D-4F0C3F87FD1E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638134-5F07-4246-ACE5-6961D3A9DE4C}"/>
              </a:ext>
            </a:extLst>
          </p:cNvPr>
          <p:cNvSpPr txBox="1"/>
          <p:nvPr/>
        </p:nvSpPr>
        <p:spPr>
          <a:xfrm>
            <a:off x="726299" y="1189972"/>
            <a:ext cx="2426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Sim et al. (2017) : 2015 DB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00FAA-F9CB-4719-BC0F-0BE354347858}"/>
              </a:ext>
            </a:extLst>
          </p:cNvPr>
          <p:cNvSpPr txBox="1"/>
          <p:nvPr/>
        </p:nvSpPr>
        <p:spPr>
          <a:xfrm>
            <a:off x="4312529" y="1189972"/>
            <a:ext cx="45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          This study</a:t>
            </a:r>
            <a:r>
              <a:rPr lang="en-US" altLang="ko-KR" sz="1400" dirty="0"/>
              <a:t> : 2015 DB + improved methods</a:t>
            </a:r>
            <a:endParaRPr lang="ko-KR" altLang="en-US" sz="1400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DF7BDFB-0F53-472E-9840-B13AF00FC38F}"/>
              </a:ext>
            </a:extLst>
          </p:cNvPr>
          <p:cNvGrpSpPr>
            <a:grpSpLocks noChangeAspect="1"/>
          </p:cNvGrpSpPr>
          <p:nvPr/>
        </p:nvGrpSpPr>
        <p:grpSpPr>
          <a:xfrm>
            <a:off x="331471" y="1483745"/>
            <a:ext cx="4500000" cy="2575164"/>
            <a:chOff x="761255" y="293801"/>
            <a:chExt cx="10202699" cy="5838589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75549F57-2AD6-4E72-90DC-AA9F2070D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1255" y="2823575"/>
              <a:ext cx="10202699" cy="2534004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4070B07-4AC6-4E19-A22B-7518E99A0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6513" y="5332178"/>
              <a:ext cx="9716856" cy="800212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F09ED24E-EAFB-406B-8CC2-57DFC678E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1255" y="293801"/>
              <a:ext cx="10193173" cy="2572109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72F98BB-AA82-4DA8-9C42-1C48B06DBFD5}"/>
              </a:ext>
            </a:extLst>
          </p:cNvPr>
          <p:cNvSpPr/>
          <p:nvPr/>
        </p:nvSpPr>
        <p:spPr>
          <a:xfrm>
            <a:off x="612000" y="100800"/>
            <a:ext cx="5760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CA9B581-0229-AC01-6D8E-EBF20247A10D}"/>
              </a:ext>
            </a:extLst>
          </p:cNvPr>
          <p:cNvGrpSpPr/>
          <p:nvPr/>
        </p:nvGrpSpPr>
        <p:grpSpPr>
          <a:xfrm>
            <a:off x="4312529" y="3542371"/>
            <a:ext cx="4500000" cy="2775079"/>
            <a:chOff x="4312529" y="3542371"/>
            <a:chExt cx="4500000" cy="277507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E46AE0-5C2F-4D96-A0DB-078B07C5E373}"/>
                </a:ext>
              </a:extLst>
            </p:cNvPr>
            <p:cNvSpPr txBox="1"/>
            <p:nvPr/>
          </p:nvSpPr>
          <p:spPr>
            <a:xfrm>
              <a:off x="4312529" y="3542371"/>
              <a:ext cx="45000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          This study</a:t>
              </a:r>
              <a:r>
                <a:rPr lang="en-US" altLang="ko-KR" sz="1400" dirty="0"/>
                <a:t> : 2018 DB + improved methods</a:t>
              </a:r>
              <a:endParaRPr lang="ko-KR" altLang="en-US" sz="1400" dirty="0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5DE319F2-2880-4899-8FF5-D253E45AF2A8}"/>
                </a:ext>
              </a:extLst>
            </p:cNvPr>
            <p:cNvGrpSpPr/>
            <p:nvPr/>
          </p:nvGrpSpPr>
          <p:grpSpPr>
            <a:xfrm>
              <a:off x="4312529" y="3838671"/>
              <a:ext cx="4500000" cy="2478779"/>
              <a:chOff x="4312529" y="3838671"/>
              <a:chExt cx="4500000" cy="2478779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BC927B98-6315-4992-A741-E4EB39FFEA08}"/>
                  </a:ext>
                </a:extLst>
              </p:cNvPr>
              <p:cNvGrpSpPr/>
              <p:nvPr/>
            </p:nvGrpSpPr>
            <p:grpSpPr>
              <a:xfrm>
                <a:off x="4312529" y="3838671"/>
                <a:ext cx="4500000" cy="2478779"/>
                <a:chOff x="1329691" y="1064425"/>
                <a:chExt cx="4500000" cy="2478779"/>
              </a:xfrm>
            </p:grpSpPr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0C7A4E20-10B3-4002-9CBC-14839F9C7B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29691" y="1064425"/>
                  <a:ext cx="4500000" cy="1135624"/>
                </a:xfrm>
                <a:prstGeom prst="rect">
                  <a:avLst/>
                </a:prstGeom>
              </p:spPr>
            </p:pic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3E880386-FC4A-488B-BC1C-5624E756FE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29691" y="2198401"/>
                  <a:ext cx="4500000" cy="1344803"/>
                </a:xfrm>
                <a:prstGeom prst="rect">
                  <a:avLst/>
                </a:prstGeom>
              </p:spPr>
            </p:pic>
          </p:grp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7893869-957A-4AFC-BDD9-07147AB55D73}"/>
                  </a:ext>
                </a:extLst>
              </p:cNvPr>
              <p:cNvSpPr/>
              <p:nvPr/>
            </p:nvSpPr>
            <p:spPr>
              <a:xfrm>
                <a:off x="5575837" y="3935966"/>
                <a:ext cx="504000" cy="1974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30ED6864-1CD9-4A88-9644-3F4CFFC7E5A2}"/>
                  </a:ext>
                </a:extLst>
              </p:cNvPr>
              <p:cNvSpPr/>
              <p:nvPr/>
            </p:nvSpPr>
            <p:spPr>
              <a:xfrm>
                <a:off x="7420260" y="3935966"/>
                <a:ext cx="504000" cy="1974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238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B9522C59-9A58-4FF5-948C-CB826EB15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en-US" altLang="ko-KR" dirty="0"/>
              <a:t>Detailed Analysis </a:t>
            </a:r>
            <a:r>
              <a:rPr lang="en-US" altLang="ko-KR" sz="2000" dirty="0">
                <a:solidFill>
                  <a:schemeClr val="accent3"/>
                </a:solidFill>
              </a:rPr>
              <a:t>– 1: N/S hemispheres</a:t>
            </a:r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398A05-19E7-4910-A580-530F4AF895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8000"/>
            <a:ext cx="2057400" cy="288000"/>
          </a:xfrm>
        </p:spPr>
        <p:txBody>
          <a:bodyPr/>
          <a:lstStyle/>
          <a:p>
            <a:r>
              <a:rPr lang="en-US" altLang="ko-KR"/>
              <a:t>Oct. 26­--28, 2022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617D1A-4163-4526-AAC5-07C9412D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8000"/>
            <a:ext cx="3086100" cy="288000"/>
          </a:xfrm>
        </p:spPr>
        <p:txBody>
          <a:bodyPr/>
          <a:lstStyle/>
          <a:p>
            <a:r>
              <a:rPr lang="en-US" altLang="ko-KR"/>
              <a:t>KSSS Fall Meeting (in Jeju)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7D9415-538A-40CB-9AAA-BD15827D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8000"/>
            <a:ext cx="2057400" cy="288000"/>
          </a:xfrm>
        </p:spPr>
        <p:txBody>
          <a:bodyPr/>
          <a:lstStyle/>
          <a:p>
            <a:fld id="{A1AD0E16-8B93-4DAF-919D-4F0C3F87FD1E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A5BC4422-DF17-46DB-AA6E-28AA90D8E4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950" y="1395979"/>
            <a:ext cx="4636377" cy="119482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14B79C-76DD-43A6-9ABF-C558638BC8CA}"/>
              </a:ext>
            </a:extLst>
          </p:cNvPr>
          <p:cNvSpPr/>
          <p:nvPr/>
        </p:nvSpPr>
        <p:spPr>
          <a:xfrm>
            <a:off x="1499870" y="1522432"/>
            <a:ext cx="504000" cy="197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484BC4-EF2C-4E0B-9D50-04171BC4CE86}"/>
              </a:ext>
            </a:extLst>
          </p:cNvPr>
          <p:cNvSpPr/>
          <p:nvPr/>
        </p:nvSpPr>
        <p:spPr>
          <a:xfrm>
            <a:off x="3407793" y="1522432"/>
            <a:ext cx="504000" cy="197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B597A11-9120-4461-9B8E-8859C84F4189}"/>
              </a:ext>
            </a:extLst>
          </p:cNvPr>
          <p:cNvSpPr/>
          <p:nvPr/>
        </p:nvSpPr>
        <p:spPr>
          <a:xfrm>
            <a:off x="612000" y="100800"/>
            <a:ext cx="6480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E812F9CA-23EC-4F3C-8F75-87A69200B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/>
        </p:blipFill>
        <p:spPr>
          <a:xfrm>
            <a:off x="211950" y="2590800"/>
            <a:ext cx="4636377" cy="251798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A710EA-1958-4827-ABC5-5930A862D83B}"/>
              </a:ext>
            </a:extLst>
          </p:cNvPr>
          <p:cNvSpPr/>
          <p:nvPr/>
        </p:nvSpPr>
        <p:spPr>
          <a:xfrm>
            <a:off x="198116" y="5535177"/>
            <a:ext cx="54202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① </a:t>
            </a:r>
            <a:r>
              <a:rPr lang="en-US" altLang="ko-KR" sz="1200" dirty="0"/>
              <a:t>Latitudinal asymmetry between northern and southern hemispheres</a:t>
            </a:r>
          </a:p>
          <a:p>
            <a:r>
              <a:rPr lang="ko-KR" altLang="en-US" sz="1200" dirty="0"/>
              <a:t>② </a:t>
            </a:r>
            <a:r>
              <a:rPr lang="en-US" altLang="ko-KR" sz="1200" dirty="0"/>
              <a:t>Longitudinal offset caused by northern hemisphere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B377F9C-4C4E-B678-1BBB-7F554A7FC2FA}"/>
              </a:ext>
            </a:extLst>
          </p:cNvPr>
          <p:cNvCxnSpPr>
            <a:cxnSpLocks/>
          </p:cNvCxnSpPr>
          <p:nvPr/>
        </p:nvCxnSpPr>
        <p:spPr>
          <a:xfrm>
            <a:off x="903172" y="2906831"/>
            <a:ext cx="0" cy="464419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ABBEA42-2DDD-2AD2-FA49-818ABE2435CE}"/>
              </a:ext>
            </a:extLst>
          </p:cNvPr>
          <p:cNvCxnSpPr>
            <a:cxnSpLocks/>
          </p:cNvCxnSpPr>
          <p:nvPr/>
        </p:nvCxnSpPr>
        <p:spPr>
          <a:xfrm>
            <a:off x="903172" y="4063314"/>
            <a:ext cx="0" cy="32400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A5475B0-3635-7A4B-3D76-F65FF0DBF72A}"/>
              </a:ext>
            </a:extLst>
          </p:cNvPr>
          <p:cNvCxnSpPr/>
          <p:nvPr/>
        </p:nvCxnSpPr>
        <p:spPr>
          <a:xfrm flipV="1">
            <a:off x="4877201" y="2932209"/>
            <a:ext cx="0" cy="32698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B055DF4B-C799-61B9-D817-DFE7E5C56033}"/>
              </a:ext>
            </a:extLst>
          </p:cNvPr>
          <p:cNvCxnSpPr/>
          <p:nvPr/>
        </p:nvCxnSpPr>
        <p:spPr>
          <a:xfrm flipV="1">
            <a:off x="4877201" y="4005110"/>
            <a:ext cx="0" cy="32698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40000596-07CE-B7B5-6873-9E62AD89FE7A}"/>
              </a:ext>
            </a:extLst>
          </p:cNvPr>
          <p:cNvSpPr txBox="1"/>
          <p:nvPr/>
        </p:nvSpPr>
        <p:spPr>
          <a:xfrm>
            <a:off x="5983830" y="5506301"/>
            <a:ext cx="28176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4"/>
                </a:solidFill>
              </a:rPr>
              <a:t>(micro-)meteorites</a:t>
            </a:r>
          </a:p>
          <a:p>
            <a:pPr algn="ctr"/>
            <a:r>
              <a:rPr lang="en-US" altLang="ko-KR" sz="1600" dirty="0">
                <a:solidFill>
                  <a:schemeClr val="accent4"/>
                </a:solidFill>
              </a:rPr>
              <a:t>secondary particles (ejecta)</a:t>
            </a:r>
            <a:endParaRPr lang="ko-KR" altLang="en-US" sz="1600" dirty="0">
              <a:solidFill>
                <a:schemeClr val="accent4"/>
              </a:solidFill>
            </a:endParaRPr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86DA297C-49ED-F3AF-F29A-F3060C6996D9}"/>
              </a:ext>
            </a:extLst>
          </p:cNvPr>
          <p:cNvGrpSpPr/>
          <p:nvPr/>
        </p:nvGrpSpPr>
        <p:grpSpPr>
          <a:xfrm>
            <a:off x="5120298" y="898977"/>
            <a:ext cx="5183114" cy="4494345"/>
            <a:chOff x="5043296" y="1158856"/>
            <a:chExt cx="5183114" cy="4494345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C7B1B84B-0A5E-06AF-5F3A-1C2DA3B51B6B}"/>
                </a:ext>
              </a:extLst>
            </p:cNvPr>
            <p:cNvGrpSpPr/>
            <p:nvPr/>
          </p:nvGrpSpPr>
          <p:grpSpPr>
            <a:xfrm>
              <a:off x="6626409" y="1554620"/>
              <a:ext cx="3600001" cy="4098581"/>
              <a:chOff x="6753409" y="1554620"/>
              <a:chExt cx="3600001" cy="4098581"/>
            </a:xfrm>
          </p:grpSpPr>
          <p:sp>
            <p:nvSpPr>
              <p:cNvPr id="138" name="부분 원형 137">
                <a:extLst>
                  <a:ext uri="{FF2B5EF4-FFF2-40B4-BE49-F238E27FC236}">
                    <a16:creationId xmlns:a16="http://schemas.microsoft.com/office/drawing/2014/main" id="{236FA453-ABD5-EE23-443A-FE998DFD3E52}"/>
                  </a:ext>
                </a:extLst>
              </p:cNvPr>
              <p:cNvSpPr/>
              <p:nvPr/>
            </p:nvSpPr>
            <p:spPr>
              <a:xfrm>
                <a:off x="6753410" y="2053201"/>
                <a:ext cx="3600000" cy="3600000"/>
              </a:xfrm>
              <a:prstGeom prst="pie">
                <a:avLst>
                  <a:gd name="adj1" fmla="val 10799856"/>
                  <a:gd name="adj2" fmla="val 16200000"/>
                </a:avLst>
              </a:prstGeom>
              <a:solidFill>
                <a:schemeClr val="bg2"/>
              </a:solidFill>
              <a:ln w="381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원호 138">
                <a:extLst>
                  <a:ext uri="{FF2B5EF4-FFF2-40B4-BE49-F238E27FC236}">
                    <a16:creationId xmlns:a16="http://schemas.microsoft.com/office/drawing/2014/main" id="{F4820B9B-7490-5AC5-BDBD-187049D0AAE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8218916" y="3498779"/>
                <a:ext cx="724085" cy="724085"/>
              </a:xfrm>
              <a:prstGeom prst="arc">
                <a:avLst>
                  <a:gd name="adj1" fmla="val 19259802"/>
                  <a:gd name="adj2" fmla="val 21596665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6C765068-8255-6F7B-2218-FDA543CC28EC}"/>
                  </a:ext>
                </a:extLst>
              </p:cNvPr>
              <p:cNvSpPr txBox="1"/>
              <p:nvPr/>
            </p:nvSpPr>
            <p:spPr>
              <a:xfrm>
                <a:off x="7821706" y="3571279"/>
                <a:ext cx="2725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200" b="1" dirty="0"/>
                  <a:t>Lat.</a:t>
                </a:r>
                <a:endParaRPr lang="ko-KR" altLang="en-US" sz="1200" b="1" dirty="0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6D49BE99-D595-F922-3425-B3DAB29231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63410" y="3763201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DF6C79A-51B2-0B46-829B-CD536A9CE411}"/>
                  </a:ext>
                </a:extLst>
              </p:cNvPr>
              <p:cNvSpPr txBox="1"/>
              <p:nvPr/>
            </p:nvSpPr>
            <p:spPr>
              <a:xfrm>
                <a:off x="6969891" y="3860821"/>
                <a:ext cx="95986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Equator</a:t>
                </a:r>
                <a:endParaRPr lang="ko-KR" altLang="en-US" sz="1200" b="1" dirty="0"/>
              </a:p>
            </p:txBody>
          </p:sp>
          <p:cxnSp>
            <p:nvCxnSpPr>
              <p:cNvPr id="143" name="직선 연결선 142">
                <a:extLst>
                  <a:ext uri="{FF2B5EF4-FFF2-40B4-BE49-F238E27FC236}">
                    <a16:creationId xmlns:a16="http://schemas.microsoft.com/office/drawing/2014/main" id="{547D010A-551F-8C57-104A-F47731A2DE17}"/>
                  </a:ext>
                </a:extLst>
              </p:cNvPr>
              <p:cNvCxnSpPr>
                <a:cxnSpLocks/>
              </p:cNvCxnSpPr>
              <p:nvPr/>
            </p:nvCxnSpPr>
            <p:spPr>
              <a:xfrm rot="2400000">
                <a:off x="6963971" y="3274692"/>
                <a:ext cx="180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D217EEE9-7F13-5432-4786-F3A9E080125B}"/>
                  </a:ext>
                </a:extLst>
              </p:cNvPr>
              <p:cNvGrpSpPr/>
              <p:nvPr/>
            </p:nvGrpSpPr>
            <p:grpSpPr>
              <a:xfrm rot="2400000">
                <a:off x="7075604" y="1925077"/>
                <a:ext cx="704" cy="1369707"/>
                <a:chOff x="4479302" y="2712391"/>
                <a:chExt cx="704" cy="680989"/>
              </a:xfrm>
            </p:grpSpPr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8DC2C3E6-0D46-8F5B-F4B7-A5AE079906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 flipV="1">
                  <a:off x="4480006" y="303541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직선 연결선 157">
                  <a:extLst>
                    <a:ext uri="{FF2B5EF4-FFF2-40B4-BE49-F238E27FC236}">
                      <a16:creationId xmlns:a16="http://schemas.microsoft.com/office/drawing/2014/main" id="{559CF1CC-DD3B-5FB8-32F7-536ADAB317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600000" flipV="1">
                  <a:off x="4479302" y="271239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EDB8E8C-6E8F-3161-EA59-57BDCB6C8D2D}"/>
                  </a:ext>
                </a:extLst>
              </p:cNvPr>
              <p:cNvSpPr txBox="1"/>
              <p:nvPr/>
            </p:nvSpPr>
            <p:spPr>
              <a:xfrm>
                <a:off x="7259063" y="2206567"/>
                <a:ext cx="810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C143C"/>
                    </a:solidFill>
                  </a:rPr>
                  <a:t>EF</a:t>
                </a:r>
                <a:r>
                  <a:rPr lang="en-US" altLang="ko-KR" sz="1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accent1"/>
                    </a:solidFill>
                  </a:rPr>
                  <a:t>wall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D14288D-41B0-0EEC-4DF0-EEC2DB1D9003}"/>
                  </a:ext>
                </a:extLst>
              </p:cNvPr>
              <p:cNvSpPr txBox="1"/>
              <p:nvPr/>
            </p:nvSpPr>
            <p:spPr>
              <a:xfrm>
                <a:off x="6753409" y="2868386"/>
                <a:ext cx="72449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C143C"/>
                    </a:solidFill>
                  </a:rPr>
                  <a:t>PF</a:t>
                </a:r>
                <a:r>
                  <a:rPr lang="en-US" altLang="ko-KR" sz="1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accent1"/>
                    </a:solidFill>
                  </a:rPr>
                  <a:t>wall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BF6EB191-4BA3-522A-3502-11AB1F8A42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3411" y="3853201"/>
                <a:ext cx="180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7D145566-45C2-6666-8147-51DC80C996AE}"/>
                  </a:ext>
                </a:extLst>
              </p:cNvPr>
              <p:cNvSpPr txBox="1"/>
              <p:nvPr/>
            </p:nvSpPr>
            <p:spPr>
              <a:xfrm>
                <a:off x="8207101" y="1554620"/>
                <a:ext cx="720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North</a:t>
                </a:r>
              </a:p>
              <a:p>
                <a:pPr algn="ctr"/>
                <a:r>
                  <a:rPr lang="en-US" altLang="ko-KR" sz="1200" b="1" dirty="0"/>
                  <a:t>Pole</a:t>
                </a:r>
                <a:endParaRPr lang="ko-KR" altLang="en-US" sz="1200" b="1" dirty="0"/>
              </a:p>
            </p:txBody>
          </p:sp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648C9D9A-FA57-15CE-23E2-A17FADD87E34}"/>
                </a:ext>
              </a:extLst>
            </p:cNvPr>
            <p:cNvGrpSpPr/>
            <p:nvPr/>
          </p:nvGrpSpPr>
          <p:grpSpPr>
            <a:xfrm>
              <a:off x="5138060" y="1158856"/>
              <a:ext cx="2077358" cy="1982977"/>
              <a:chOff x="5265060" y="1158856"/>
              <a:chExt cx="2077358" cy="1982977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D6A69E96-DB41-FFD0-3345-F0C3E6CBDD2E}"/>
                  </a:ext>
                </a:extLst>
              </p:cNvPr>
              <p:cNvSpPr/>
              <p:nvPr/>
            </p:nvSpPr>
            <p:spPr>
              <a:xfrm>
                <a:off x="5265060" y="1158856"/>
                <a:ext cx="1548000" cy="154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cxnSp>
            <p:nvCxnSpPr>
              <p:cNvPr id="161" name="직선 화살표 연결선 160">
                <a:extLst>
                  <a:ext uri="{FF2B5EF4-FFF2-40B4-BE49-F238E27FC236}">
                    <a16:creationId xmlns:a16="http://schemas.microsoft.com/office/drawing/2014/main" id="{E69FAF62-F65E-577F-6DD0-75C223ADAD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66492" y="2322790"/>
                <a:ext cx="1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직선 화살표 연결선 161">
                <a:extLst>
                  <a:ext uri="{FF2B5EF4-FFF2-40B4-BE49-F238E27FC236}">
                    <a16:creationId xmlns:a16="http://schemas.microsoft.com/office/drawing/2014/main" id="{50301452-1BF8-2968-ED6B-5B5A915F4B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98707" y="2869641"/>
                <a:ext cx="1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23C0F3D0-8BDC-E987-9103-F8D65DE529DF}"/>
                  </a:ext>
                </a:extLst>
              </p:cNvPr>
              <p:cNvGrpSpPr/>
              <p:nvPr/>
            </p:nvGrpSpPr>
            <p:grpSpPr>
              <a:xfrm>
                <a:off x="6322749" y="2046058"/>
                <a:ext cx="159780" cy="144000"/>
                <a:chOff x="6464351" y="1723572"/>
                <a:chExt cx="159780" cy="144000"/>
              </a:xfrm>
            </p:grpSpPr>
            <p:cxnSp>
              <p:nvCxnSpPr>
                <p:cNvPr id="175" name="직선 연결선 174">
                  <a:extLst>
                    <a:ext uri="{FF2B5EF4-FFF2-40B4-BE49-F238E27FC236}">
                      <a16:creationId xmlns:a16="http://schemas.microsoft.com/office/drawing/2014/main" id="{25D84596-05D7-77C3-0A70-99EE0F7AEE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>
                  <a:off x="6464351" y="1837387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직선 연결선 175">
                  <a:extLst>
                    <a:ext uri="{FF2B5EF4-FFF2-40B4-BE49-F238E27FC236}">
                      <a16:creationId xmlns:a16="http://schemas.microsoft.com/office/drawing/2014/main" id="{5D1D0FC0-0D57-60B4-DDCD-1DF8D3A7A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600000">
                  <a:off x="6552131" y="1795572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A01A851C-C3D8-2580-DFEC-3A25E94ACB80}"/>
                  </a:ext>
                </a:extLst>
              </p:cNvPr>
              <p:cNvSpPr txBox="1"/>
              <p:nvPr/>
            </p:nvSpPr>
            <p:spPr>
              <a:xfrm>
                <a:off x="5379846" y="2864834"/>
                <a:ext cx="106043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solar wind</a:t>
                </a:r>
                <a:endParaRPr lang="ko-KR" altLang="en-US" sz="1200" b="1" dirty="0"/>
              </a:p>
            </p:txBody>
          </p:sp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57B18F17-06AD-5125-9ACC-F513C3E8E90C}"/>
                  </a:ext>
                </a:extLst>
              </p:cNvPr>
              <p:cNvGrpSpPr/>
              <p:nvPr/>
            </p:nvGrpSpPr>
            <p:grpSpPr>
              <a:xfrm rot="2400000">
                <a:off x="6436429" y="2463952"/>
                <a:ext cx="159780" cy="144000"/>
                <a:chOff x="6464351" y="1723572"/>
                <a:chExt cx="159780" cy="144000"/>
              </a:xfrm>
            </p:grpSpPr>
            <p:cxnSp>
              <p:nvCxnSpPr>
                <p:cNvPr id="173" name="직선 연결선 172">
                  <a:extLst>
                    <a:ext uri="{FF2B5EF4-FFF2-40B4-BE49-F238E27FC236}">
                      <a16:creationId xmlns:a16="http://schemas.microsoft.com/office/drawing/2014/main" id="{66187B10-D7FC-09B3-6093-D683678061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>
                  <a:off x="6464351" y="1837387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연결선 173">
                  <a:extLst>
                    <a:ext uri="{FF2B5EF4-FFF2-40B4-BE49-F238E27FC236}">
                      <a16:creationId xmlns:a16="http://schemas.microsoft.com/office/drawing/2014/main" id="{1034B6F7-BDFB-8D8F-5424-996B2BFB64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600000">
                  <a:off x="6552131" y="1795572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6" name="직선 연결선 165">
                <a:extLst>
                  <a:ext uri="{FF2B5EF4-FFF2-40B4-BE49-F238E27FC236}">
                    <a16:creationId xmlns:a16="http://schemas.microsoft.com/office/drawing/2014/main" id="{B98315FD-1930-636B-8643-778D7535AD73}"/>
                  </a:ext>
                </a:extLst>
              </p:cNvPr>
              <p:cNvCxnSpPr>
                <a:cxnSpLocks/>
              </p:cNvCxnSpPr>
              <p:nvPr/>
            </p:nvCxnSpPr>
            <p:spPr>
              <a:xfrm rot="14400000" flipV="1">
                <a:off x="6178158" y="2172403"/>
                <a:ext cx="0" cy="9360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>
                <a:extLst>
                  <a:ext uri="{FF2B5EF4-FFF2-40B4-BE49-F238E27FC236}">
                    <a16:creationId xmlns:a16="http://schemas.microsoft.com/office/drawing/2014/main" id="{00BD99C6-5FBE-83AD-CECD-76C2C2B67308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0" flipV="1">
                <a:off x="6305716" y="1950628"/>
                <a:ext cx="0" cy="3960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화살표 연결선 167">
                <a:extLst>
                  <a:ext uri="{FF2B5EF4-FFF2-40B4-BE49-F238E27FC236}">
                    <a16:creationId xmlns:a16="http://schemas.microsoft.com/office/drawing/2014/main" id="{4EE58634-B6C3-3F5B-8B2B-3DBDA3F401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0950" y="2869641"/>
                <a:ext cx="10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직선 화살표 연결선 168">
                <a:extLst>
                  <a:ext uri="{FF2B5EF4-FFF2-40B4-BE49-F238E27FC236}">
                    <a16:creationId xmlns:a16="http://schemas.microsoft.com/office/drawing/2014/main" id="{2560523C-98A4-6AF7-50DA-2F0497CF9FB0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V="1">
                <a:off x="6435950" y="2635814"/>
                <a:ext cx="540000" cy="0"/>
              </a:xfrm>
              <a:prstGeom prst="straightConnector1">
                <a:avLst/>
              </a:prstGeom>
              <a:ln w="38100">
                <a:solidFill>
                  <a:srgbClr val="DC143C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직선 화살표 연결선 169">
                <a:extLst>
                  <a:ext uri="{FF2B5EF4-FFF2-40B4-BE49-F238E27FC236}">
                    <a16:creationId xmlns:a16="http://schemas.microsoft.com/office/drawing/2014/main" id="{445D0F3A-9568-EEA8-7215-28620B69D3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23704" y="2322790"/>
                <a:ext cx="10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152C41A7-4A13-7A02-3997-E96D6C42B8E0}"/>
                  </a:ext>
                </a:extLst>
              </p:cNvPr>
              <p:cNvSpPr txBox="1"/>
              <p:nvPr/>
            </p:nvSpPr>
            <p:spPr>
              <a:xfrm rot="1200000">
                <a:off x="6178497" y="1538379"/>
                <a:ext cx="11639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rgbClr val="DC143C"/>
                    </a:solidFill>
                  </a:rPr>
                  <a:t>STRONGER</a:t>
                </a:r>
              </a:p>
              <a:p>
                <a:pPr algn="ctr"/>
                <a:r>
                  <a:rPr lang="en-US" altLang="ko-KR" sz="1400" dirty="0"/>
                  <a:t>Flux</a:t>
                </a:r>
              </a:p>
            </p:txBody>
          </p:sp>
          <p:cxnSp>
            <p:nvCxnSpPr>
              <p:cNvPr id="172" name="직선 화살표 연결선 171">
                <a:extLst>
                  <a:ext uri="{FF2B5EF4-FFF2-40B4-BE49-F238E27FC236}">
                    <a16:creationId xmlns:a16="http://schemas.microsoft.com/office/drawing/2014/main" id="{4544F2F3-CF82-68EF-0E3D-AA7388DE3AF3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 flipV="1">
                <a:off x="6326098" y="2147107"/>
                <a:ext cx="1008000" cy="0"/>
              </a:xfrm>
              <a:prstGeom prst="straightConnector1">
                <a:avLst/>
              </a:prstGeom>
              <a:ln w="38100">
                <a:solidFill>
                  <a:srgbClr val="DC143C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60F2BBDB-3012-6B01-EFE6-B28AD06A2B65}"/>
                </a:ext>
              </a:extLst>
            </p:cNvPr>
            <p:cNvGrpSpPr/>
            <p:nvPr/>
          </p:nvGrpSpPr>
          <p:grpSpPr>
            <a:xfrm>
              <a:off x="5043296" y="3170111"/>
              <a:ext cx="1545442" cy="1369707"/>
              <a:chOff x="5170296" y="3170111"/>
              <a:chExt cx="1545442" cy="1369707"/>
            </a:xfrm>
          </p:grpSpPr>
          <p:grpSp>
            <p:nvGrpSpPr>
              <p:cNvPr id="178" name="그룹 177">
                <a:extLst>
                  <a:ext uri="{FF2B5EF4-FFF2-40B4-BE49-F238E27FC236}">
                    <a16:creationId xmlns:a16="http://schemas.microsoft.com/office/drawing/2014/main" id="{C8E4753D-A19B-C974-29BA-A712E6EAD803}"/>
                  </a:ext>
                </a:extLst>
              </p:cNvPr>
              <p:cNvGrpSpPr/>
              <p:nvPr/>
            </p:nvGrpSpPr>
            <p:grpSpPr>
              <a:xfrm>
                <a:off x="6609449" y="3170111"/>
                <a:ext cx="704" cy="1369707"/>
                <a:chOff x="4479302" y="2712391"/>
                <a:chExt cx="704" cy="680989"/>
              </a:xfrm>
            </p:grpSpPr>
            <p:cxnSp>
              <p:nvCxnSpPr>
                <p:cNvPr id="186" name="직선 연결선 185">
                  <a:extLst>
                    <a:ext uri="{FF2B5EF4-FFF2-40B4-BE49-F238E27FC236}">
                      <a16:creationId xmlns:a16="http://schemas.microsoft.com/office/drawing/2014/main" id="{B83FF5C2-53FA-2633-76D6-B161B0A0BD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 flipV="1">
                  <a:off x="4480006" y="303541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직선 연결선 186">
                  <a:extLst>
                    <a:ext uri="{FF2B5EF4-FFF2-40B4-BE49-F238E27FC236}">
                      <a16:creationId xmlns:a16="http://schemas.microsoft.com/office/drawing/2014/main" id="{D1071876-F964-08E6-BEEF-809626BA23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600000" flipV="1">
                  <a:off x="4479302" y="271239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9" name="직선 화살표 연결선 178">
                <a:extLst>
                  <a:ext uri="{FF2B5EF4-FFF2-40B4-BE49-F238E27FC236}">
                    <a16:creationId xmlns:a16="http://schemas.microsoft.com/office/drawing/2014/main" id="{59BDE76D-6CBC-07D8-E0CA-0C03B96704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0950" y="4241914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직선 화살표 연결선 179">
                <a:extLst>
                  <a:ext uri="{FF2B5EF4-FFF2-40B4-BE49-F238E27FC236}">
                    <a16:creationId xmlns:a16="http://schemas.microsoft.com/office/drawing/2014/main" id="{08F7885C-AD58-8800-1841-DE28E19F19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0950" y="3469829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직선 화살표 연결선 180">
                <a:extLst>
                  <a:ext uri="{FF2B5EF4-FFF2-40B4-BE49-F238E27FC236}">
                    <a16:creationId xmlns:a16="http://schemas.microsoft.com/office/drawing/2014/main" id="{2412D0E6-931A-18C2-2882-E0E0C307860F}"/>
                  </a:ext>
                </a:extLst>
              </p:cNvPr>
              <p:cNvCxnSpPr>
                <a:cxnSpLocks/>
              </p:cNvCxnSpPr>
              <p:nvPr/>
            </p:nvCxnSpPr>
            <p:spPr>
              <a:xfrm rot="-1200000">
                <a:off x="5907575" y="3586800"/>
                <a:ext cx="684000" cy="0"/>
              </a:xfrm>
              <a:prstGeom prst="straightConnector1">
                <a:avLst/>
              </a:prstGeom>
              <a:ln w="38100">
                <a:solidFill>
                  <a:srgbClr val="DC143C"/>
                </a:solidFill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직선 화살표 연결선 181">
                <a:extLst>
                  <a:ext uri="{FF2B5EF4-FFF2-40B4-BE49-F238E27FC236}">
                    <a16:creationId xmlns:a16="http://schemas.microsoft.com/office/drawing/2014/main" id="{1F9D017D-2C34-DEB9-F336-7AE593DD77D5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>
                <a:off x="5907575" y="4124943"/>
                <a:ext cx="684000" cy="0"/>
              </a:xfrm>
              <a:prstGeom prst="straightConnector1">
                <a:avLst/>
              </a:prstGeom>
              <a:ln w="38100">
                <a:solidFill>
                  <a:srgbClr val="DC143C"/>
                </a:solidFill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>
                <a:extLst>
                  <a:ext uri="{FF2B5EF4-FFF2-40B4-BE49-F238E27FC236}">
                    <a16:creationId xmlns:a16="http://schemas.microsoft.com/office/drawing/2014/main" id="{B2C32533-CB55-6972-C230-56F6F311A7EC}"/>
                  </a:ext>
                </a:extLst>
              </p:cNvPr>
              <p:cNvCxnSpPr>
                <a:cxnSpLocks/>
              </p:cNvCxnSpPr>
              <p:nvPr/>
            </p:nvCxnSpPr>
            <p:spPr>
              <a:xfrm rot="20400000" flipV="1">
                <a:off x="5894046" y="3462233"/>
                <a:ext cx="0" cy="2520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9357E5DE-AC37-CEB9-B3D5-88D86477BCD5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 flipV="1">
                <a:off x="5894045" y="3997512"/>
                <a:ext cx="0" cy="2520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06044BC6-FA33-BC97-F7FB-B767E0812DFE}"/>
                  </a:ext>
                </a:extLst>
              </p:cNvPr>
              <p:cNvSpPr txBox="1"/>
              <p:nvPr/>
            </p:nvSpPr>
            <p:spPr>
              <a:xfrm>
                <a:off x="5170296" y="3699313"/>
                <a:ext cx="15454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rgbClr val="DC143C"/>
                    </a:solidFill>
                  </a:rPr>
                  <a:t>Same </a:t>
                </a:r>
                <a:r>
                  <a:rPr lang="en-US" altLang="ko-KR" sz="1400" dirty="0"/>
                  <a:t>Flux</a:t>
                </a:r>
                <a:endParaRPr lang="ko-KR" altLang="en-US" sz="1400" dirty="0"/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A908872-FCD3-4CA9-1C41-722543F364B8}"/>
              </a:ext>
            </a:extLst>
          </p:cNvPr>
          <p:cNvSpPr txBox="1"/>
          <p:nvPr/>
        </p:nvSpPr>
        <p:spPr>
          <a:xfrm>
            <a:off x="5200036" y="4447160"/>
            <a:ext cx="35878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Solar wind particles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sz="1200" dirty="0"/>
              <a:t> enter along </a:t>
            </a:r>
            <a:r>
              <a:rPr lang="en-US" altLang="ko-KR" sz="1200" b="1" dirty="0"/>
              <a:t>the ecliptic plane</a:t>
            </a:r>
            <a:r>
              <a:rPr lang="en-US" altLang="ko-KR" sz="1200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ko-KR" sz="1200" dirty="0"/>
              <a:t> cause the trends of sine function shape in longitude affected by </a:t>
            </a:r>
            <a:r>
              <a:rPr lang="en-US" altLang="ko-KR" sz="1200" b="1" dirty="0"/>
              <a:t>Earth’s magnetotail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1" name="화살표: 왼쪽 10">
            <a:extLst>
              <a:ext uri="{FF2B5EF4-FFF2-40B4-BE49-F238E27FC236}">
                <a16:creationId xmlns:a16="http://schemas.microsoft.com/office/drawing/2014/main" id="{692DDEB7-62B5-5070-EE8D-6464E8D35976}"/>
              </a:ext>
            </a:extLst>
          </p:cNvPr>
          <p:cNvSpPr/>
          <p:nvPr/>
        </p:nvSpPr>
        <p:spPr>
          <a:xfrm flipH="1">
            <a:off x="5627698" y="5629411"/>
            <a:ext cx="314098" cy="32961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18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" grpId="0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A8AAFAE-1B6E-4960-8803-780F100C3D77}"/>
              </a:ext>
            </a:extLst>
          </p:cNvPr>
          <p:cNvGrpSpPr/>
          <p:nvPr/>
        </p:nvGrpSpPr>
        <p:grpSpPr>
          <a:xfrm>
            <a:off x="4608569" y="1285874"/>
            <a:ext cx="4320000" cy="2363201"/>
            <a:chOff x="252000" y="4419600"/>
            <a:chExt cx="4320000" cy="236320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F3B6A44-56AA-4014-97AB-B3DA39AF0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2000" y="4419600"/>
              <a:ext cx="4320000" cy="109818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BCC41F-F2C8-4555-88F1-F033B74CFD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2000" y="5485815"/>
              <a:ext cx="4320000" cy="1296986"/>
            </a:xfrm>
            <a:prstGeom prst="rect">
              <a:avLst/>
            </a:prstGeom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9428DC41-342A-4D73-99FD-84C8AD99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en-US" altLang="ko-KR" dirty="0"/>
              <a:t>Detailed Analysis </a:t>
            </a:r>
            <a:r>
              <a:rPr lang="en-US" altLang="ko-KR" sz="2000" dirty="0">
                <a:solidFill>
                  <a:schemeClr val="accent3"/>
                </a:solidFill>
              </a:rPr>
              <a:t>– 2: diameter, slope</a:t>
            </a:r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38CA53-6D96-4A23-ACB5-37181634E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8000"/>
            <a:ext cx="2057400" cy="288000"/>
          </a:xfrm>
        </p:spPr>
        <p:txBody>
          <a:bodyPr/>
          <a:lstStyle/>
          <a:p>
            <a:r>
              <a:rPr lang="en-US" altLang="ko-KR"/>
              <a:t>Oct. 26­--28, 2022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AAFED2-0F66-407D-8A1E-4249EAF6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8000"/>
            <a:ext cx="3086100" cy="288000"/>
          </a:xfrm>
        </p:spPr>
        <p:txBody>
          <a:bodyPr/>
          <a:lstStyle/>
          <a:p>
            <a:r>
              <a:rPr lang="en-US" altLang="ko-KR"/>
              <a:t>KSSS Fall Meeting (in Jeju)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416EE9-F21A-4C52-ACF3-82DBDBD82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8000"/>
            <a:ext cx="2057400" cy="288000"/>
          </a:xfrm>
        </p:spPr>
        <p:txBody>
          <a:bodyPr/>
          <a:lstStyle/>
          <a:p>
            <a:fld id="{A1AD0E16-8B93-4DAF-919D-4F0C3F87FD1E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34054DB-1811-4CDA-BFD5-05E37E8B0EBB}"/>
              </a:ext>
            </a:extLst>
          </p:cNvPr>
          <p:cNvGrpSpPr/>
          <p:nvPr/>
        </p:nvGrpSpPr>
        <p:grpSpPr>
          <a:xfrm>
            <a:off x="215431" y="1285875"/>
            <a:ext cx="4320001" cy="2369920"/>
            <a:chOff x="215431" y="1600200"/>
            <a:chExt cx="4320001" cy="236992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740B450-C7DC-4D6D-94EF-5AC1D797C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5432" y="1600200"/>
              <a:ext cx="4320000" cy="11049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EDADB1B-010C-42AB-BA4A-45CD15CF35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5431" y="2673135"/>
              <a:ext cx="4320000" cy="1296985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8B6BAF-6248-331A-1F1E-65AFB6AA2E4A}"/>
              </a:ext>
            </a:extLst>
          </p:cNvPr>
          <p:cNvSpPr/>
          <p:nvPr/>
        </p:nvSpPr>
        <p:spPr>
          <a:xfrm>
            <a:off x="612000" y="100800"/>
            <a:ext cx="7200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37CD5-EB9B-7693-FB0F-5475C2D3675B}"/>
              </a:ext>
            </a:extLst>
          </p:cNvPr>
          <p:cNvSpPr txBox="1"/>
          <p:nvPr/>
        </p:nvSpPr>
        <p:spPr>
          <a:xfrm>
            <a:off x="612000" y="3859736"/>
            <a:ext cx="7920000" cy="102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dirty="0"/>
              <a:t> Δ ~ 0 near 0 degree in latitude regardless of </a:t>
            </a:r>
            <a:r>
              <a:rPr lang="en-US" altLang="ko-KR" sz="1400" b="1" dirty="0"/>
              <a:t>diameter and slope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>
                <a:sym typeface="Wingdings" panose="05000000000000000000" pitchFamily="2" charset="2"/>
              </a:rPr>
              <a:t> T</a:t>
            </a:r>
            <a:r>
              <a:rPr lang="en-US" altLang="ko-KR" sz="1400" dirty="0"/>
              <a:t>hey are not causes of latitudinal asymmetry between N- and S-hemispheres.</a:t>
            </a:r>
            <a:br>
              <a:rPr lang="en-US" altLang="ko-KR" sz="1400" dirty="0"/>
            </a:br>
            <a:r>
              <a:rPr lang="en-US" altLang="ko-KR" sz="1400" dirty="0">
                <a:sym typeface="Wingdings" panose="05000000000000000000" pitchFamily="2" charset="2"/>
              </a:rPr>
              <a:t> These is no longitudinal separation to interpret the longitudinal color offset.</a:t>
            </a:r>
            <a:endParaRPr lang="en-US" altLang="ko-KR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8124EA-67EB-822D-5EC4-7F1D77EFFAC8}"/>
              </a:ext>
            </a:extLst>
          </p:cNvPr>
          <p:cNvSpPr txBox="1"/>
          <p:nvPr/>
        </p:nvSpPr>
        <p:spPr>
          <a:xfrm>
            <a:off x="612000" y="4945785"/>
            <a:ext cx="7920000" cy="102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altLang="ko-KR" sz="1400" dirty="0"/>
              <a:t>The </a:t>
            </a:r>
            <a:r>
              <a:rPr lang="en-US" altLang="ko-KR" sz="1400" dirty="0">
                <a:solidFill>
                  <a:srgbClr val="DC143C"/>
                </a:solidFill>
              </a:rPr>
              <a:t>red solid line </a:t>
            </a:r>
            <a:r>
              <a:rPr lang="en-US" altLang="ko-KR" sz="1400" dirty="0"/>
              <a:t>is almost constant at zero regardless of the latitude, but the trends of sine function shape in longitude still appear.</a:t>
            </a:r>
            <a:br>
              <a:rPr lang="en-US" altLang="ko-KR" sz="1400" dirty="0"/>
            </a:br>
            <a:r>
              <a:rPr lang="en-US" altLang="ko-KR" sz="1400" dirty="0">
                <a:sym typeface="Wingdings" panose="05000000000000000000" pitchFamily="2" charset="2"/>
              </a:rPr>
              <a:t> Solar wind particles are not the cause of the latitudinal asymmetry.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39033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AA27E3-A8F2-4CB5-8090-0E159B6D3696}"/>
              </a:ext>
            </a:extLst>
          </p:cNvPr>
          <p:cNvGrpSpPr/>
          <p:nvPr/>
        </p:nvGrpSpPr>
        <p:grpSpPr>
          <a:xfrm>
            <a:off x="215431" y="1285874"/>
            <a:ext cx="4320000" cy="2369921"/>
            <a:chOff x="4608569" y="1600199"/>
            <a:chExt cx="4320000" cy="236992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96A1CF7-F67D-4A8C-8602-F690BC6102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08569" y="1600199"/>
              <a:ext cx="4320000" cy="110490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8FFC6-8099-4A34-A89E-20051A8A9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08569" y="2673135"/>
              <a:ext cx="4320000" cy="1296985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7E70C4-94AF-474F-971F-A3BF68595F75}"/>
              </a:ext>
            </a:extLst>
          </p:cNvPr>
          <p:cNvGrpSpPr/>
          <p:nvPr/>
        </p:nvGrpSpPr>
        <p:grpSpPr>
          <a:xfrm>
            <a:off x="4608568" y="1285874"/>
            <a:ext cx="4320001" cy="2363201"/>
            <a:chOff x="4608568" y="4324911"/>
            <a:chExt cx="4320001" cy="236320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55B30C7-32B0-477A-9B96-3BA45B350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08569" y="4324911"/>
              <a:ext cx="4320000" cy="109818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13B8F09-7AFB-47CF-BF0A-2B62BFE4C6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08568" y="5391126"/>
              <a:ext cx="4320000" cy="1296986"/>
            </a:xfrm>
            <a:prstGeom prst="rect">
              <a:avLst/>
            </a:prstGeom>
          </p:spPr>
        </p:pic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9428DC41-342A-4D73-99FD-84C8AD99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en-US" altLang="ko-KR" dirty="0"/>
              <a:t>Detailed Analysis </a:t>
            </a:r>
            <a:r>
              <a:rPr lang="en-US" altLang="ko-KR" sz="2000" dirty="0">
                <a:solidFill>
                  <a:schemeClr val="accent3"/>
                </a:solidFill>
              </a:rPr>
              <a:t>– 3: depth-to-Diameter, OMAT</a:t>
            </a:r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38CA53-6D96-4A23-ACB5-37181634E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8000"/>
            <a:ext cx="2057400" cy="288000"/>
          </a:xfrm>
        </p:spPr>
        <p:txBody>
          <a:bodyPr/>
          <a:lstStyle/>
          <a:p>
            <a:r>
              <a:rPr lang="en-US" altLang="ko-KR"/>
              <a:t>Oct. 26­--28, 2022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AAFED2-0F66-407D-8A1E-4249EAF6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8000"/>
            <a:ext cx="3086100" cy="288000"/>
          </a:xfrm>
        </p:spPr>
        <p:txBody>
          <a:bodyPr/>
          <a:lstStyle/>
          <a:p>
            <a:r>
              <a:rPr lang="en-US" altLang="ko-KR"/>
              <a:t>KSSS Fall Meeting (in Jeju)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416EE9-F21A-4C52-ACF3-82DBDBD82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8000"/>
            <a:ext cx="2057400" cy="288000"/>
          </a:xfrm>
        </p:spPr>
        <p:txBody>
          <a:bodyPr/>
          <a:lstStyle/>
          <a:p>
            <a:fld id="{A1AD0E16-8B93-4DAF-919D-4F0C3F87FD1E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8B6BAF-6248-331A-1F1E-65AFB6AA2E4A}"/>
              </a:ext>
            </a:extLst>
          </p:cNvPr>
          <p:cNvSpPr/>
          <p:nvPr/>
        </p:nvSpPr>
        <p:spPr>
          <a:xfrm>
            <a:off x="612000" y="100800"/>
            <a:ext cx="7920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BF044E-F1C6-BD27-7F3D-C239A688F99E}"/>
              </a:ext>
            </a:extLst>
          </p:cNvPr>
          <p:cNvSpPr txBox="1"/>
          <p:nvPr/>
        </p:nvSpPr>
        <p:spPr>
          <a:xfrm>
            <a:off x="612000" y="3859736"/>
            <a:ext cx="7920000" cy="102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dirty="0"/>
              <a:t> Δ ~ 0 near 0 degree in latitude regardless of </a:t>
            </a:r>
            <a:r>
              <a:rPr lang="en-US" altLang="ko-KR" sz="1400" b="1" dirty="0"/>
              <a:t>d/D and OMAT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>
                <a:sym typeface="Wingdings" panose="05000000000000000000" pitchFamily="2" charset="2"/>
              </a:rPr>
              <a:t> T</a:t>
            </a:r>
            <a:r>
              <a:rPr lang="en-US" altLang="ko-KR" sz="1400" dirty="0"/>
              <a:t>hey are not causes of latitudinal asymmetry between N- and S-hemispheres.</a:t>
            </a:r>
            <a:br>
              <a:rPr lang="en-US" altLang="ko-KR" sz="1400" dirty="0"/>
            </a:br>
            <a:r>
              <a:rPr lang="en-US" altLang="ko-KR" sz="1400" dirty="0">
                <a:sym typeface="Wingdings" panose="05000000000000000000" pitchFamily="2" charset="2"/>
              </a:rPr>
              <a:t> These is no longitudinal separation to interpret the longitudinal color offset.</a:t>
            </a:r>
            <a:endParaRPr lang="en-US" altLang="ko-K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595A82-A033-AB8E-87B0-AA3DA98BBB7F}"/>
              </a:ext>
            </a:extLst>
          </p:cNvPr>
          <p:cNvSpPr txBox="1"/>
          <p:nvPr/>
        </p:nvSpPr>
        <p:spPr>
          <a:xfrm>
            <a:off x="612000" y="5051661"/>
            <a:ext cx="7920000" cy="791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4"/>
                </a:solidFill>
              </a:rPr>
              <a:t>The latitudinal asymmetry is likely to be caused by the space environment,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4"/>
                </a:solidFill>
              </a:rPr>
              <a:t>not by natural processes on the surface of the moon.</a:t>
            </a:r>
          </a:p>
        </p:txBody>
      </p:sp>
    </p:spTree>
    <p:extLst>
      <p:ext uri="{BB962C8B-B14F-4D97-AF65-F5344CB8AC3E}">
        <p14:creationId xmlns:p14="http://schemas.microsoft.com/office/powerpoint/2010/main" val="131164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0B2CC117-4BE1-4A2F-84DC-5A4A58B1D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en-US" altLang="ko-KR" dirty="0"/>
              <a:t>Summary &amp; Future Work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F346C3-7F96-46A6-81FF-3187C7C3E4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8000"/>
            <a:ext cx="2057400" cy="288000"/>
          </a:xfrm>
        </p:spPr>
        <p:txBody>
          <a:bodyPr/>
          <a:lstStyle/>
          <a:p>
            <a:r>
              <a:rPr lang="en-US" altLang="ko-KR"/>
              <a:t>Oct. 26­--28, 2022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EEF01E-05FA-4020-9ADC-AAD2F431B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8000"/>
            <a:ext cx="3086100" cy="288000"/>
          </a:xfrm>
        </p:spPr>
        <p:txBody>
          <a:bodyPr/>
          <a:lstStyle/>
          <a:p>
            <a:r>
              <a:rPr lang="en-US" altLang="ko-KR"/>
              <a:t>KSSS Fall Meeting (in Jeju)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404978-1A2B-43D9-8A5C-CA68560C2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8000"/>
            <a:ext cx="2057400" cy="288000"/>
          </a:xfrm>
        </p:spPr>
        <p:txBody>
          <a:bodyPr/>
          <a:lstStyle/>
          <a:p>
            <a:fld id="{A1AD0E16-8B93-4DAF-919D-4F0C3F87FD1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B8423B0-5AF0-422A-BC39-EFB65015F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59999"/>
            <a:ext cx="8280000" cy="480742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dirty="0"/>
              <a:t>Improvements</a:t>
            </a:r>
            <a:r>
              <a:rPr lang="en-US" altLang="ko-KR" sz="1400" b="1" dirty="0"/>
              <a:t> </a:t>
            </a:r>
            <a:r>
              <a:rPr lang="en-US" altLang="ko-KR" sz="1400" dirty="0"/>
              <a:t>: Updated lunar crater list &amp; Algorithms to define realistic crater features</a:t>
            </a:r>
            <a:br>
              <a:rPr lang="en-US" altLang="ko-KR" sz="1400" dirty="0"/>
            </a:br>
            <a:r>
              <a:rPr lang="en-US" altLang="ko-KR" sz="1400" dirty="0"/>
              <a:t>                              (</a:t>
            </a:r>
            <a:r>
              <a:rPr lang="en-US" altLang="ko-KR" sz="1400" b="1" dirty="0"/>
              <a:t>Ensure statistical significance</a:t>
            </a:r>
            <a:r>
              <a:rPr lang="en-US" altLang="ko-KR" sz="1400" dirty="0"/>
              <a:t> by reproducing the previous study)</a:t>
            </a:r>
          </a:p>
          <a:p>
            <a:pPr>
              <a:lnSpc>
                <a:spcPct val="100000"/>
              </a:lnSpc>
            </a:pPr>
            <a:r>
              <a:rPr lang="en-US" altLang="ko-KR" sz="1400" dirty="0"/>
              <a:t>Findings : </a:t>
            </a:r>
            <a:r>
              <a:rPr lang="en-US" altLang="ko-KR" sz="1400" b="1" dirty="0"/>
              <a:t>Latitudinal asymmetry</a:t>
            </a:r>
            <a:r>
              <a:rPr lang="en-US" altLang="ko-KR" sz="1400" dirty="0"/>
              <a:t> between northern and southern hemispheres</a:t>
            </a:r>
            <a:br>
              <a:rPr lang="en-US" altLang="ko-KR" sz="1400" dirty="0"/>
            </a:br>
            <a:r>
              <a:rPr lang="en-US" altLang="ko-KR" sz="1400" dirty="0">
                <a:solidFill>
                  <a:schemeClr val="bg1"/>
                </a:solidFill>
              </a:rPr>
              <a:t>Findings :</a:t>
            </a:r>
            <a:r>
              <a:rPr lang="en-US" altLang="ko-KR" sz="1400" dirty="0"/>
              <a:t> </a:t>
            </a:r>
            <a:r>
              <a:rPr lang="en-US" altLang="ko-KR" sz="1400" b="1" dirty="0"/>
              <a:t>Longitudinal offset</a:t>
            </a:r>
            <a:r>
              <a:rPr lang="en-US" altLang="ko-KR" sz="1400" dirty="0"/>
              <a:t> caused by northern hemisphere</a:t>
            </a:r>
          </a:p>
          <a:p>
            <a:pPr>
              <a:lnSpc>
                <a:spcPct val="100000"/>
              </a:lnSpc>
            </a:pPr>
            <a:r>
              <a:rPr lang="en-US" altLang="ko-KR" sz="1400" dirty="0"/>
              <a:t>Causes : </a:t>
            </a:r>
            <a:r>
              <a:rPr lang="en-US" altLang="ko-KR" sz="1400" b="1" dirty="0"/>
              <a:t>Asymmetric impact flux</a:t>
            </a:r>
            <a:r>
              <a:rPr lang="en-US" altLang="ko-KR" sz="1400" dirty="0"/>
              <a:t> of (micro-)meteorites or secondary particles (ejecta)</a:t>
            </a:r>
          </a:p>
          <a:p>
            <a:pPr>
              <a:lnSpc>
                <a:spcPct val="100000"/>
              </a:lnSpc>
            </a:pPr>
            <a:endParaRPr lang="en-US" altLang="ko-KR" sz="1400" dirty="0"/>
          </a:p>
          <a:p>
            <a:pPr>
              <a:lnSpc>
                <a:spcPct val="100000"/>
              </a:lnSpc>
            </a:pPr>
            <a:endParaRPr lang="en-US" altLang="ko-KR" sz="1400" dirty="0"/>
          </a:p>
          <a:p>
            <a:pPr>
              <a:lnSpc>
                <a:spcPct val="100000"/>
              </a:lnSpc>
            </a:pPr>
            <a:endParaRPr lang="en-US" altLang="ko-KR" sz="1400" dirty="0"/>
          </a:p>
          <a:p>
            <a:pPr>
              <a:lnSpc>
                <a:spcPct val="100000"/>
              </a:lnSpc>
            </a:pPr>
            <a:endParaRPr lang="en-US" altLang="ko-KR" sz="1400" dirty="0"/>
          </a:p>
          <a:p>
            <a:pPr>
              <a:lnSpc>
                <a:spcPct val="100000"/>
              </a:lnSpc>
            </a:pPr>
            <a:endParaRPr lang="en-US" altLang="ko-KR" sz="1400" dirty="0"/>
          </a:p>
          <a:p>
            <a:pPr>
              <a:lnSpc>
                <a:spcPct val="100000"/>
              </a:lnSpc>
            </a:pPr>
            <a:endParaRPr lang="en-US" altLang="ko-KR" sz="1400" dirty="0"/>
          </a:p>
          <a:p>
            <a:pPr>
              <a:lnSpc>
                <a:spcPct val="100000"/>
              </a:lnSpc>
            </a:pPr>
            <a:endParaRPr lang="en-US" altLang="ko-KR" sz="1400" dirty="0"/>
          </a:p>
          <a:p>
            <a:pPr>
              <a:lnSpc>
                <a:spcPct val="100000"/>
              </a:lnSpc>
            </a:pPr>
            <a:r>
              <a:rPr lang="en-US" altLang="ko-KR" sz="1400" dirty="0"/>
              <a:t>It is expected that </a:t>
            </a:r>
            <a:r>
              <a:rPr lang="en-US" altLang="ko-KR" sz="1400" b="1" dirty="0">
                <a:solidFill>
                  <a:schemeClr val="accent4"/>
                </a:solidFill>
              </a:rPr>
              <a:t>grain size distribution</a:t>
            </a:r>
            <a:r>
              <a:rPr lang="en-US" altLang="ko-KR" sz="1400" dirty="0"/>
              <a:t> obtained by </a:t>
            </a:r>
            <a:r>
              <a:rPr lang="en-US" altLang="ko-KR" sz="1400" b="1" dirty="0" err="1">
                <a:solidFill>
                  <a:schemeClr val="accent4"/>
                </a:solidFill>
              </a:rPr>
              <a:t>PolCam</a:t>
            </a:r>
            <a:r>
              <a:rPr lang="en-US" altLang="ko-KR" sz="1400" b="1" dirty="0">
                <a:solidFill>
                  <a:schemeClr val="accent4"/>
                </a:solidFill>
              </a:rPr>
              <a:t> on board </a:t>
            </a:r>
            <a:r>
              <a:rPr lang="en-US" altLang="ko-KR" sz="1400" b="1" dirty="0" err="1">
                <a:solidFill>
                  <a:schemeClr val="accent4"/>
                </a:solidFill>
              </a:rPr>
              <a:t>Danuri</a:t>
            </a:r>
            <a:r>
              <a:rPr lang="en-US" altLang="ko-KR" sz="1400" dirty="0"/>
              <a:t> will provide clues to interpret the physical alteration.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DA034B7-50BF-4602-AD0D-081FD6F5B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730252"/>
              </p:ext>
            </p:extLst>
          </p:nvPr>
        </p:nvGraphicFramePr>
        <p:xfrm>
          <a:off x="612000" y="2803049"/>
          <a:ext cx="7920000" cy="2151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655172600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355337717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2489559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Compositional or Physical Alteration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Optically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25181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Solar wind particles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nano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-phase iron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Mature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080071"/>
                  </a:ext>
                </a:extLst>
              </a:tr>
              <a:tr h="3411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Micrometeorites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nano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 &amp; micro-phase iron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0841945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Comminution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(grain size become smaller)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Fresh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(physically mature)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163769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Meteorites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Excavation or Gardening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(fresh soils come up to the surface)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Fresh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216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233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9428DC41-342A-4D73-99FD-84C8AD99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en-US" altLang="ko-KR" dirty="0"/>
              <a:t>Supplements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38CA53-6D96-4A23-ACB5-37181634E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8000"/>
            <a:ext cx="2057400" cy="288000"/>
          </a:xfrm>
        </p:spPr>
        <p:txBody>
          <a:bodyPr/>
          <a:lstStyle/>
          <a:p>
            <a:r>
              <a:rPr lang="en-US" altLang="ko-KR"/>
              <a:t>Oct. 26­--28, 2022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AAFED2-0F66-407D-8A1E-4249EAF6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8000"/>
            <a:ext cx="3086100" cy="288000"/>
          </a:xfrm>
        </p:spPr>
        <p:txBody>
          <a:bodyPr/>
          <a:lstStyle/>
          <a:p>
            <a:r>
              <a:rPr lang="en-US" altLang="ko-KR"/>
              <a:t>KSSS Fall Meeting (in Jeju)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416EE9-F21A-4C52-ACF3-82DBDBD82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8000"/>
            <a:ext cx="2057400" cy="288000"/>
          </a:xfrm>
        </p:spPr>
        <p:txBody>
          <a:bodyPr/>
          <a:lstStyle/>
          <a:p>
            <a:fld id="{A1AD0E16-8B93-4DAF-919D-4F0C3F87FD1E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C3326E-943D-ACFA-C640-04488D66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466" y="1453457"/>
            <a:ext cx="525106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9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C4EEB39-E076-C7A2-B761-FA4B8F8EF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99" y="1453457"/>
            <a:ext cx="4320000" cy="3554020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9428DC41-342A-4D73-99FD-84C8AD99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en-US" altLang="ko-KR" dirty="0"/>
              <a:t>Supplements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38CA53-6D96-4A23-ACB5-37181634E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8000"/>
            <a:ext cx="2057400" cy="288000"/>
          </a:xfrm>
        </p:spPr>
        <p:txBody>
          <a:bodyPr/>
          <a:lstStyle/>
          <a:p>
            <a:r>
              <a:rPr lang="en-US" altLang="ko-KR"/>
              <a:t>Oct. 26­--28, 2022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AAFED2-0F66-407D-8A1E-4249EAF6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8000"/>
            <a:ext cx="3086100" cy="288000"/>
          </a:xfrm>
        </p:spPr>
        <p:txBody>
          <a:bodyPr/>
          <a:lstStyle/>
          <a:p>
            <a:r>
              <a:rPr lang="en-US" altLang="ko-KR"/>
              <a:t>KSSS Fall Meeting (in Jeju)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416EE9-F21A-4C52-ACF3-82DBDBD82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8000"/>
            <a:ext cx="2057400" cy="288000"/>
          </a:xfrm>
        </p:spPr>
        <p:txBody>
          <a:bodyPr/>
          <a:lstStyle/>
          <a:p>
            <a:fld id="{A1AD0E16-8B93-4DAF-919D-4F0C3F87FD1E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C55DEE-95B9-8948-FD85-322555B0F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801" y="1453457"/>
            <a:ext cx="4320000" cy="355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3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C4EEB39-E076-C7A2-B761-FA4B8F8EF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99" y="1453457"/>
            <a:ext cx="4320000" cy="3554020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9428DC41-342A-4D73-99FD-84C8AD99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en-US" altLang="ko-KR" dirty="0"/>
              <a:t>Supplements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38CA53-6D96-4A23-ACB5-37181634E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8000"/>
            <a:ext cx="2057400" cy="288000"/>
          </a:xfrm>
        </p:spPr>
        <p:txBody>
          <a:bodyPr/>
          <a:lstStyle/>
          <a:p>
            <a:r>
              <a:rPr lang="en-US" altLang="ko-KR"/>
              <a:t>Oct. 26­--28, 2022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AAFED2-0F66-407D-8A1E-4249EAF6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8000"/>
            <a:ext cx="3086100" cy="288000"/>
          </a:xfrm>
        </p:spPr>
        <p:txBody>
          <a:bodyPr/>
          <a:lstStyle/>
          <a:p>
            <a:r>
              <a:rPr lang="en-US" altLang="ko-KR"/>
              <a:t>KSSS Fall Meeting (in Jeju)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416EE9-F21A-4C52-ACF3-82DBDBD82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8000"/>
            <a:ext cx="2057400" cy="288000"/>
          </a:xfrm>
        </p:spPr>
        <p:txBody>
          <a:bodyPr/>
          <a:lstStyle/>
          <a:p>
            <a:fld id="{A1AD0E16-8B93-4DAF-919D-4F0C3F87FD1E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C55DEE-95B9-8948-FD85-322555B0F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801" y="1453457"/>
            <a:ext cx="4320000" cy="35540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684680-555F-3CE4-CA98-D68E14722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99" y="1453457"/>
            <a:ext cx="4320000" cy="35540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10574E-7DC6-4ACD-BC37-703F2F6BFC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801" y="1453457"/>
            <a:ext cx="4320000" cy="355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3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9D29F315-A1C0-4451-8B6E-4D5B4583F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4400" dirty="0"/>
              <a:t>Background</a:t>
            </a:r>
            <a:endParaRPr lang="ko-KR" altLang="en-US" sz="4400" dirty="0"/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AEFD2390-4580-4543-BF79-06F0FBC45C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800" dirty="0"/>
              <a:t>Space Weathering</a:t>
            </a:r>
          </a:p>
          <a:p>
            <a:pPr>
              <a:lnSpc>
                <a:spcPct val="100000"/>
              </a:lnSpc>
            </a:pPr>
            <a:r>
              <a:rPr lang="en-US" altLang="ko-KR" sz="1800" dirty="0"/>
              <a:t>Crater Walls</a:t>
            </a:r>
          </a:p>
        </p:txBody>
      </p:sp>
    </p:spTree>
    <p:extLst>
      <p:ext uri="{BB962C8B-B14F-4D97-AF65-F5344CB8AC3E}">
        <p14:creationId xmlns:p14="http://schemas.microsoft.com/office/powerpoint/2010/main" val="147828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72F2E1BA-5A2C-423E-970A-786EC30B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en-US" altLang="ko-KR" dirty="0"/>
              <a:t>Supplements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FE6B5B-E521-4724-A34F-AEBC21404B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8000"/>
            <a:ext cx="2057400" cy="288000"/>
          </a:xfrm>
        </p:spPr>
        <p:txBody>
          <a:bodyPr/>
          <a:lstStyle/>
          <a:p>
            <a:r>
              <a:rPr lang="en-US" altLang="ko-KR"/>
              <a:t>Oct. 26­--28, 2022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AFDE85-F7B3-4283-8F03-EC47EFEF7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8000"/>
            <a:ext cx="3086100" cy="288000"/>
          </a:xfrm>
        </p:spPr>
        <p:txBody>
          <a:bodyPr/>
          <a:lstStyle/>
          <a:p>
            <a:r>
              <a:rPr lang="en-US" altLang="ko-KR"/>
              <a:t>KSSS Fall Meeting (in Jeju)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36FDE0-900E-4BCF-878E-A9AC8BAD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8000"/>
            <a:ext cx="2057400" cy="288000"/>
          </a:xfrm>
        </p:spPr>
        <p:txBody>
          <a:bodyPr/>
          <a:lstStyle/>
          <a:p>
            <a:fld id="{A1AD0E16-8B93-4DAF-919D-4F0C3F87FD1E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B4B716-CB9A-4736-BE31-E680B9B04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726" y="1649160"/>
            <a:ext cx="3092547" cy="28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638134-5F07-4246-ACE5-6961D3A9DE4C}"/>
              </a:ext>
            </a:extLst>
          </p:cNvPr>
          <p:cNvSpPr txBox="1"/>
          <p:nvPr/>
        </p:nvSpPr>
        <p:spPr>
          <a:xfrm>
            <a:off x="955726" y="1329672"/>
            <a:ext cx="2236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Sim et al. (2017)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166C7B-8C8E-4F61-9E92-E69C80AD17CA}"/>
              </a:ext>
            </a:extLst>
          </p:cNvPr>
          <p:cNvSpPr txBox="1"/>
          <p:nvPr/>
        </p:nvSpPr>
        <p:spPr>
          <a:xfrm>
            <a:off x="5221632" y="1329672"/>
            <a:ext cx="1763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This study</a:t>
            </a:r>
            <a:endParaRPr lang="ko-KR" altLang="en-US" sz="1400" b="1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7249DF7-57B2-47E2-912A-539829B944BF}"/>
              </a:ext>
            </a:extLst>
          </p:cNvPr>
          <p:cNvSpPr txBox="1"/>
          <p:nvPr/>
        </p:nvSpPr>
        <p:spPr>
          <a:xfrm>
            <a:off x="4752000" y="4575606"/>
            <a:ext cx="37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Mean of slopes of all pixels on the wall</a:t>
            </a:r>
            <a:endParaRPr lang="ko-KR" altLang="en-US" sz="14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167ED80-9165-4254-BDEA-867DE6F979E5}"/>
              </a:ext>
            </a:extLst>
          </p:cNvPr>
          <p:cNvSpPr txBox="1"/>
          <p:nvPr/>
        </p:nvSpPr>
        <p:spPr>
          <a:xfrm>
            <a:off x="611999" y="4570162"/>
            <a:ext cx="37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Slope between two points</a:t>
            </a:r>
            <a:endParaRPr lang="ko-KR" altLang="en-US" sz="14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DDEB46B-0F99-428C-8714-B0A1AE96E8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632" y="1676901"/>
            <a:ext cx="2840736" cy="2846832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A0E8914A-DA74-44F2-8306-6A38CC2E9F63}"/>
              </a:ext>
            </a:extLst>
          </p:cNvPr>
          <p:cNvGrpSpPr/>
          <p:nvPr/>
        </p:nvGrpSpPr>
        <p:grpSpPr>
          <a:xfrm>
            <a:off x="849384" y="5222127"/>
            <a:ext cx="1800000" cy="477930"/>
            <a:chOff x="1410109" y="5289363"/>
            <a:chExt cx="1800000" cy="477930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3F015C2-7E52-40C7-90A5-71659B585E46}"/>
                </a:ext>
              </a:extLst>
            </p:cNvPr>
            <p:cNvCxnSpPr>
              <a:cxnSpLocks/>
              <a:stCxn id="42" idx="0"/>
              <a:endCxn id="53" idx="0"/>
            </p:cNvCxnSpPr>
            <p:nvPr/>
          </p:nvCxnSpPr>
          <p:spPr>
            <a:xfrm>
              <a:off x="2118769" y="5767179"/>
              <a:ext cx="382680" cy="0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E88412B-D963-4AF2-81AF-760CA5433ACD}"/>
                </a:ext>
              </a:extLst>
            </p:cNvPr>
            <p:cNvSpPr/>
            <p:nvPr/>
          </p:nvSpPr>
          <p:spPr>
            <a:xfrm flipH="1">
              <a:off x="1410109" y="5289363"/>
              <a:ext cx="708660" cy="477930"/>
            </a:xfrm>
            <a:custGeom>
              <a:avLst/>
              <a:gdLst>
                <a:gd name="connsiteX0" fmla="*/ 0 w 708660"/>
                <a:gd name="connsiteY0" fmla="*/ 477816 h 477930"/>
                <a:gd name="connsiteX1" fmla="*/ 251460 w 708660"/>
                <a:gd name="connsiteY1" fmla="*/ 401616 h 477930"/>
                <a:gd name="connsiteX2" fmla="*/ 464820 w 708660"/>
                <a:gd name="connsiteY2" fmla="*/ 12996 h 477930"/>
                <a:gd name="connsiteX3" fmla="*/ 571500 w 708660"/>
                <a:gd name="connsiteY3" fmla="*/ 96816 h 477930"/>
                <a:gd name="connsiteX4" fmla="*/ 708660 w 708660"/>
                <a:gd name="connsiteY4" fmla="*/ 142536 h 47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0" h="477930">
                  <a:moveTo>
                    <a:pt x="0" y="477816"/>
                  </a:moveTo>
                  <a:cubicBezTo>
                    <a:pt x="86995" y="478451"/>
                    <a:pt x="173990" y="479086"/>
                    <a:pt x="251460" y="401616"/>
                  </a:cubicBezTo>
                  <a:cubicBezTo>
                    <a:pt x="328930" y="324146"/>
                    <a:pt x="411480" y="63796"/>
                    <a:pt x="464820" y="12996"/>
                  </a:cubicBezTo>
                  <a:cubicBezTo>
                    <a:pt x="518160" y="-37804"/>
                    <a:pt x="530860" y="75226"/>
                    <a:pt x="571500" y="96816"/>
                  </a:cubicBezTo>
                  <a:cubicBezTo>
                    <a:pt x="612140" y="118406"/>
                    <a:pt x="684530" y="112056"/>
                    <a:pt x="708660" y="142536"/>
                  </a:cubicBezTo>
                </a:path>
              </a:pathLst>
            </a:custGeom>
            <a:noFill/>
            <a:ln w="381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1ABD7CE0-02D9-46B4-9021-B3D516384896}"/>
                </a:ext>
              </a:extLst>
            </p:cNvPr>
            <p:cNvCxnSpPr>
              <a:cxnSpLocks/>
              <a:stCxn id="42" idx="2"/>
              <a:endCxn id="42" idx="0"/>
            </p:cNvCxnSpPr>
            <p:nvPr/>
          </p:nvCxnSpPr>
          <p:spPr>
            <a:xfrm>
              <a:off x="1653949" y="5302359"/>
              <a:ext cx="464820" cy="46482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CB04B595-13D6-41E7-A784-F876BAFCBBAC}"/>
                </a:ext>
              </a:extLst>
            </p:cNvPr>
            <p:cNvSpPr/>
            <p:nvPr/>
          </p:nvSpPr>
          <p:spPr>
            <a:xfrm>
              <a:off x="2501449" y="5289363"/>
              <a:ext cx="708660" cy="477930"/>
            </a:xfrm>
            <a:custGeom>
              <a:avLst/>
              <a:gdLst>
                <a:gd name="connsiteX0" fmla="*/ 0 w 708660"/>
                <a:gd name="connsiteY0" fmla="*/ 477816 h 477930"/>
                <a:gd name="connsiteX1" fmla="*/ 251460 w 708660"/>
                <a:gd name="connsiteY1" fmla="*/ 401616 h 477930"/>
                <a:gd name="connsiteX2" fmla="*/ 464820 w 708660"/>
                <a:gd name="connsiteY2" fmla="*/ 12996 h 477930"/>
                <a:gd name="connsiteX3" fmla="*/ 571500 w 708660"/>
                <a:gd name="connsiteY3" fmla="*/ 96816 h 477930"/>
                <a:gd name="connsiteX4" fmla="*/ 708660 w 708660"/>
                <a:gd name="connsiteY4" fmla="*/ 142536 h 47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0" h="477930">
                  <a:moveTo>
                    <a:pt x="0" y="477816"/>
                  </a:moveTo>
                  <a:cubicBezTo>
                    <a:pt x="86995" y="478451"/>
                    <a:pt x="173990" y="479086"/>
                    <a:pt x="251460" y="401616"/>
                  </a:cubicBezTo>
                  <a:cubicBezTo>
                    <a:pt x="328930" y="324146"/>
                    <a:pt x="411480" y="63796"/>
                    <a:pt x="464820" y="12996"/>
                  </a:cubicBezTo>
                  <a:cubicBezTo>
                    <a:pt x="518160" y="-37804"/>
                    <a:pt x="530860" y="75226"/>
                    <a:pt x="571500" y="96816"/>
                  </a:cubicBezTo>
                  <a:cubicBezTo>
                    <a:pt x="612140" y="118406"/>
                    <a:pt x="684530" y="112056"/>
                    <a:pt x="708660" y="142536"/>
                  </a:cubicBezTo>
                </a:path>
              </a:pathLst>
            </a:custGeom>
            <a:noFill/>
            <a:ln w="381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27722E61-ADA4-43B4-B1DE-2F01A82A3DBD}"/>
                </a:ext>
              </a:extLst>
            </p:cNvPr>
            <p:cNvCxnSpPr>
              <a:cxnSpLocks/>
              <a:stCxn id="53" idx="2"/>
              <a:endCxn id="53" idx="0"/>
            </p:cNvCxnSpPr>
            <p:nvPr/>
          </p:nvCxnSpPr>
          <p:spPr>
            <a:xfrm flipH="1">
              <a:off x="2501449" y="5302359"/>
              <a:ext cx="464820" cy="46482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7D7E9DA-2EFD-4A9C-B773-68DF735E75E0}"/>
                  </a:ext>
                </a:extLst>
              </p:cNvPr>
              <p:cNvSpPr txBox="1"/>
              <p:nvPr/>
            </p:nvSpPr>
            <p:spPr>
              <a:xfrm>
                <a:off x="1576985" y="5686286"/>
                <a:ext cx="9440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400" b="1" dirty="0">
                  <a:solidFill>
                    <a:srgbClr val="DC143C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7D7E9DA-2EFD-4A9C-B773-68DF735E7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985" y="5686286"/>
                <a:ext cx="94401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8B7541E-980F-4270-8348-67D3086617B1}"/>
              </a:ext>
            </a:extLst>
          </p:cNvPr>
          <p:cNvCxnSpPr/>
          <p:nvPr/>
        </p:nvCxnSpPr>
        <p:spPr>
          <a:xfrm flipV="1">
            <a:off x="1741743" y="5092883"/>
            <a:ext cx="0" cy="90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C1EB770-99A6-46C0-8A6F-844078E4CE5F}"/>
              </a:ext>
            </a:extLst>
          </p:cNvPr>
          <p:cNvCxnSpPr>
            <a:cxnSpLocks/>
          </p:cNvCxnSpPr>
          <p:nvPr/>
        </p:nvCxnSpPr>
        <p:spPr>
          <a:xfrm>
            <a:off x="1741743" y="5992883"/>
            <a:ext cx="10800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BBFDF887-0B56-459D-A6F5-A62F536CA7F5}"/>
              </a:ext>
            </a:extLst>
          </p:cNvPr>
          <p:cNvSpPr/>
          <p:nvPr/>
        </p:nvSpPr>
        <p:spPr>
          <a:xfrm>
            <a:off x="2396709" y="5177064"/>
            <a:ext cx="72000" cy="72000"/>
          </a:xfrm>
          <a:prstGeom prst="ellipse">
            <a:avLst/>
          </a:prstGeom>
          <a:solidFill>
            <a:srgbClr val="DC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C143C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5C6C896-84EF-46C8-821F-93B35F1671E5}"/>
              </a:ext>
            </a:extLst>
          </p:cNvPr>
          <p:cNvSpPr/>
          <p:nvPr/>
        </p:nvSpPr>
        <p:spPr>
          <a:xfrm>
            <a:off x="1906657" y="5654764"/>
            <a:ext cx="72000" cy="72000"/>
          </a:xfrm>
          <a:prstGeom prst="ellipse">
            <a:avLst/>
          </a:prstGeom>
          <a:solidFill>
            <a:srgbClr val="DC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C143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ACBBDB4-8177-4398-B52E-EF11F1FB927C}"/>
                  </a:ext>
                </a:extLst>
              </p:cNvPr>
              <p:cNvSpPr txBox="1"/>
              <p:nvPr/>
            </p:nvSpPr>
            <p:spPr>
              <a:xfrm>
                <a:off x="1960703" y="4910271"/>
                <a:ext cx="9440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  <m: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400" b="1" dirty="0">
                  <a:solidFill>
                    <a:srgbClr val="DC143C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ACBBDB4-8177-4398-B52E-EF11F1FB9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703" y="4910271"/>
                <a:ext cx="94401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D7A8CE-C617-4AF7-93B5-9488A018A3AD}"/>
                  </a:ext>
                </a:extLst>
              </p:cNvPr>
              <p:cNvSpPr txBox="1"/>
              <p:nvPr/>
            </p:nvSpPr>
            <p:spPr>
              <a:xfrm>
                <a:off x="2733771" y="5840174"/>
                <a:ext cx="3525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altLang="ko-KR" sz="1400" b="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D7A8CE-C617-4AF7-93B5-9488A018A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771" y="5840174"/>
                <a:ext cx="35255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EE75DBC-7BAD-40E6-9B86-541937E3E4FD}"/>
                  </a:ext>
                </a:extLst>
              </p:cNvPr>
              <p:cNvSpPr txBox="1"/>
              <p:nvPr/>
            </p:nvSpPr>
            <p:spPr>
              <a:xfrm>
                <a:off x="1441943" y="4931525"/>
                <a:ext cx="3525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altLang="ko-KR" sz="1400" b="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EE75DBC-7BAD-40E6-9B86-541937E3E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943" y="4931525"/>
                <a:ext cx="352551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7A08689-BD0E-4E0C-9DC3-C5165B7ADDC7}"/>
                  </a:ext>
                </a:extLst>
              </p:cNvPr>
              <p:cNvSpPr txBox="1"/>
              <p:nvPr/>
            </p:nvSpPr>
            <p:spPr>
              <a:xfrm>
                <a:off x="2754427" y="5145790"/>
                <a:ext cx="1652344" cy="532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DC143C"/>
                          </a:solidFill>
                          <a:latin typeface="Cambria Math" panose="02040503050406030204" pitchFamily="18" charset="0"/>
                        </a:rPr>
                        <m:t>𝑺𝒍𝒐𝒑𝒆</m:t>
                      </m:r>
                      <m:r>
                        <a:rPr lang="en-US" altLang="ko-KR" sz="1400" b="1" i="1" smtClean="0">
                          <a:solidFill>
                            <a:srgbClr val="DC1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  <m: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  <m: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sz="1400" b="1" dirty="0">
                  <a:solidFill>
                    <a:srgbClr val="DC143C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7A08689-BD0E-4E0C-9DC3-C5165B7AD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27" y="5145790"/>
                <a:ext cx="1652344" cy="5320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그룹 63">
            <a:extLst>
              <a:ext uri="{FF2B5EF4-FFF2-40B4-BE49-F238E27FC236}">
                <a16:creationId xmlns:a16="http://schemas.microsoft.com/office/drawing/2014/main" id="{58664377-2F40-4DAA-9261-CE82DA099EF1}"/>
              </a:ext>
            </a:extLst>
          </p:cNvPr>
          <p:cNvGrpSpPr/>
          <p:nvPr/>
        </p:nvGrpSpPr>
        <p:grpSpPr>
          <a:xfrm>
            <a:off x="4809384" y="5222127"/>
            <a:ext cx="1800000" cy="477930"/>
            <a:chOff x="1410109" y="5289363"/>
            <a:chExt cx="1800000" cy="477930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1F9FF0E9-CAC2-43FD-91A2-E2EBC232C310}"/>
                </a:ext>
              </a:extLst>
            </p:cNvPr>
            <p:cNvCxnSpPr>
              <a:cxnSpLocks/>
              <a:stCxn id="66" idx="0"/>
              <a:endCxn id="67" idx="0"/>
            </p:cNvCxnSpPr>
            <p:nvPr/>
          </p:nvCxnSpPr>
          <p:spPr>
            <a:xfrm>
              <a:off x="2118769" y="5767179"/>
              <a:ext cx="382680" cy="0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416547C0-0E1E-44AA-879F-15C18901AF6F}"/>
                </a:ext>
              </a:extLst>
            </p:cNvPr>
            <p:cNvSpPr/>
            <p:nvPr/>
          </p:nvSpPr>
          <p:spPr>
            <a:xfrm flipH="1">
              <a:off x="1410109" y="5289363"/>
              <a:ext cx="708660" cy="477930"/>
            </a:xfrm>
            <a:custGeom>
              <a:avLst/>
              <a:gdLst>
                <a:gd name="connsiteX0" fmla="*/ 0 w 708660"/>
                <a:gd name="connsiteY0" fmla="*/ 477816 h 477930"/>
                <a:gd name="connsiteX1" fmla="*/ 251460 w 708660"/>
                <a:gd name="connsiteY1" fmla="*/ 401616 h 477930"/>
                <a:gd name="connsiteX2" fmla="*/ 464820 w 708660"/>
                <a:gd name="connsiteY2" fmla="*/ 12996 h 477930"/>
                <a:gd name="connsiteX3" fmla="*/ 571500 w 708660"/>
                <a:gd name="connsiteY3" fmla="*/ 96816 h 477930"/>
                <a:gd name="connsiteX4" fmla="*/ 708660 w 708660"/>
                <a:gd name="connsiteY4" fmla="*/ 142536 h 47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0" h="477930">
                  <a:moveTo>
                    <a:pt x="0" y="477816"/>
                  </a:moveTo>
                  <a:cubicBezTo>
                    <a:pt x="86995" y="478451"/>
                    <a:pt x="173990" y="479086"/>
                    <a:pt x="251460" y="401616"/>
                  </a:cubicBezTo>
                  <a:cubicBezTo>
                    <a:pt x="328930" y="324146"/>
                    <a:pt x="411480" y="63796"/>
                    <a:pt x="464820" y="12996"/>
                  </a:cubicBezTo>
                  <a:cubicBezTo>
                    <a:pt x="518160" y="-37804"/>
                    <a:pt x="530860" y="75226"/>
                    <a:pt x="571500" y="96816"/>
                  </a:cubicBezTo>
                  <a:cubicBezTo>
                    <a:pt x="612140" y="118406"/>
                    <a:pt x="684530" y="112056"/>
                    <a:pt x="708660" y="142536"/>
                  </a:cubicBezTo>
                </a:path>
              </a:pathLst>
            </a:custGeom>
            <a:noFill/>
            <a:ln w="381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EAF6C193-DA02-45FF-B669-82383B3FFC1D}"/>
                </a:ext>
              </a:extLst>
            </p:cNvPr>
            <p:cNvSpPr/>
            <p:nvPr/>
          </p:nvSpPr>
          <p:spPr>
            <a:xfrm>
              <a:off x="2501449" y="5289363"/>
              <a:ext cx="708660" cy="477930"/>
            </a:xfrm>
            <a:custGeom>
              <a:avLst/>
              <a:gdLst>
                <a:gd name="connsiteX0" fmla="*/ 0 w 708660"/>
                <a:gd name="connsiteY0" fmla="*/ 477816 h 477930"/>
                <a:gd name="connsiteX1" fmla="*/ 251460 w 708660"/>
                <a:gd name="connsiteY1" fmla="*/ 401616 h 477930"/>
                <a:gd name="connsiteX2" fmla="*/ 464820 w 708660"/>
                <a:gd name="connsiteY2" fmla="*/ 12996 h 477930"/>
                <a:gd name="connsiteX3" fmla="*/ 571500 w 708660"/>
                <a:gd name="connsiteY3" fmla="*/ 96816 h 477930"/>
                <a:gd name="connsiteX4" fmla="*/ 708660 w 708660"/>
                <a:gd name="connsiteY4" fmla="*/ 142536 h 47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0" h="477930">
                  <a:moveTo>
                    <a:pt x="0" y="477816"/>
                  </a:moveTo>
                  <a:cubicBezTo>
                    <a:pt x="86995" y="478451"/>
                    <a:pt x="173990" y="479086"/>
                    <a:pt x="251460" y="401616"/>
                  </a:cubicBezTo>
                  <a:cubicBezTo>
                    <a:pt x="328930" y="324146"/>
                    <a:pt x="411480" y="63796"/>
                    <a:pt x="464820" y="12996"/>
                  </a:cubicBezTo>
                  <a:cubicBezTo>
                    <a:pt x="518160" y="-37804"/>
                    <a:pt x="530860" y="75226"/>
                    <a:pt x="571500" y="96816"/>
                  </a:cubicBezTo>
                  <a:cubicBezTo>
                    <a:pt x="612140" y="118406"/>
                    <a:pt x="684530" y="112056"/>
                    <a:pt x="708660" y="142536"/>
                  </a:cubicBezTo>
                </a:path>
              </a:pathLst>
            </a:custGeom>
            <a:noFill/>
            <a:ln w="381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타원 67">
            <a:extLst>
              <a:ext uri="{FF2B5EF4-FFF2-40B4-BE49-F238E27FC236}">
                <a16:creationId xmlns:a16="http://schemas.microsoft.com/office/drawing/2014/main" id="{C73616BD-10CB-4743-8B28-EB4A35FFE07E}"/>
              </a:ext>
            </a:extLst>
          </p:cNvPr>
          <p:cNvSpPr/>
          <p:nvPr/>
        </p:nvSpPr>
        <p:spPr>
          <a:xfrm>
            <a:off x="6134459" y="5568814"/>
            <a:ext cx="72000" cy="72000"/>
          </a:xfrm>
          <a:prstGeom prst="ellipse">
            <a:avLst/>
          </a:prstGeom>
          <a:solidFill>
            <a:srgbClr val="DC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C143C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269F16F-9E6A-427A-86C6-00EAFF872B21}"/>
              </a:ext>
            </a:extLst>
          </p:cNvPr>
          <p:cNvSpPr/>
          <p:nvPr/>
        </p:nvSpPr>
        <p:spPr>
          <a:xfrm>
            <a:off x="6248704" y="5358664"/>
            <a:ext cx="72000" cy="72000"/>
          </a:xfrm>
          <a:prstGeom prst="ellipse">
            <a:avLst/>
          </a:prstGeom>
          <a:solidFill>
            <a:srgbClr val="DC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C143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A02CC7D-9C1C-46DE-AD8C-3DC808DE98DA}"/>
                  </a:ext>
                </a:extLst>
              </p:cNvPr>
              <p:cNvSpPr txBox="1"/>
              <p:nvPr/>
            </p:nvSpPr>
            <p:spPr>
              <a:xfrm>
                <a:off x="6043469" y="5592965"/>
                <a:ext cx="2772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ko-KR" sz="1400" b="1" i="1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altLang="ko-KR" sz="1400" b="1" dirty="0">
                  <a:solidFill>
                    <a:srgbClr val="DC143C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A02CC7D-9C1C-46DE-AD8C-3DC808DE9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469" y="5592965"/>
                <a:ext cx="277235" cy="307777"/>
              </a:xfrm>
              <a:prstGeom prst="rect">
                <a:avLst/>
              </a:prstGeom>
              <a:blipFill>
                <a:blip r:embed="rId10"/>
                <a:stretch>
                  <a:fillRect r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35838CB-1820-4DE6-9C89-AE63CB4E6105}"/>
                  </a:ext>
                </a:extLst>
              </p:cNvPr>
              <p:cNvSpPr txBox="1"/>
              <p:nvPr/>
            </p:nvSpPr>
            <p:spPr>
              <a:xfrm>
                <a:off x="6228386" y="5333037"/>
                <a:ext cx="2772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ko-KR" sz="1400" b="1" i="1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sz="1400" b="1" dirty="0">
                  <a:solidFill>
                    <a:srgbClr val="DC143C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35838CB-1820-4DE6-9C89-AE63CB4E6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386" y="5333037"/>
                <a:ext cx="277235" cy="307777"/>
              </a:xfrm>
              <a:prstGeom prst="rect">
                <a:avLst/>
              </a:prstGeom>
              <a:blipFill>
                <a:blip r:embed="rId11"/>
                <a:stretch>
                  <a:fillRect r="-6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1322B72-2F3F-467F-85B5-089EEAB65851}"/>
                  </a:ext>
                </a:extLst>
              </p:cNvPr>
              <p:cNvSpPr txBox="1"/>
              <p:nvPr/>
            </p:nvSpPr>
            <p:spPr>
              <a:xfrm>
                <a:off x="6665453" y="5018832"/>
                <a:ext cx="1839127" cy="785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DC143C"/>
                          </a:solidFill>
                          <a:latin typeface="Cambria Math" panose="02040503050406030204" pitchFamily="18" charset="0"/>
                        </a:rPr>
                        <m:t>𝑺𝒍𝒐𝒑𝒆</m:t>
                      </m:r>
                      <m:r>
                        <a:rPr lang="en-US" altLang="ko-KR" sz="1400" b="1" i="1" smtClean="0">
                          <a:solidFill>
                            <a:srgbClr val="DC1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DC1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DC1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DC1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ko-KR" sz="1400" b="1" i="1" smtClean="0">
                          <a:solidFill>
                            <a:srgbClr val="DC143C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sz="1400" b="1" i="1" smtClean="0">
                          <a:solidFill>
                            <a:srgbClr val="DC143C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US" altLang="ko-KR" sz="1400" b="1" dirty="0">
                  <a:solidFill>
                    <a:srgbClr val="DC143C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1322B72-2F3F-467F-85B5-089EEAB65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453" y="5018832"/>
                <a:ext cx="1839127" cy="7859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058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5034F3C-23E7-4C55-A799-ABD87B0BF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569" y="1408116"/>
            <a:ext cx="4320000" cy="4696081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9428DC41-342A-4D73-99FD-84C8AD99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en-US" altLang="ko-KR" dirty="0"/>
              <a:t>Supplements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38CA53-6D96-4A23-ACB5-37181634E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8000"/>
            <a:ext cx="2057400" cy="288000"/>
          </a:xfrm>
        </p:spPr>
        <p:txBody>
          <a:bodyPr/>
          <a:lstStyle/>
          <a:p>
            <a:r>
              <a:rPr lang="en-US" altLang="ko-KR"/>
              <a:t>Oct. 26­--28, 2022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AAFED2-0F66-407D-8A1E-4249EAF6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8000"/>
            <a:ext cx="3086100" cy="288000"/>
          </a:xfrm>
        </p:spPr>
        <p:txBody>
          <a:bodyPr/>
          <a:lstStyle/>
          <a:p>
            <a:r>
              <a:rPr lang="en-US" altLang="ko-KR"/>
              <a:t>KSSS Fall Meeting (in Jeju)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416EE9-F21A-4C52-ACF3-82DBDBD82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8000"/>
            <a:ext cx="2057400" cy="288000"/>
          </a:xfrm>
        </p:spPr>
        <p:txBody>
          <a:bodyPr/>
          <a:lstStyle/>
          <a:p>
            <a:fld id="{A1AD0E16-8B93-4DAF-919D-4F0C3F87FD1E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E927CE-5038-4EFF-8514-62DE7B20F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32" y="1408116"/>
            <a:ext cx="4320000" cy="469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8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7BB55-3159-4E87-BD17-C1941CB2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en-US" altLang="ko-KR" b="0" dirty="0"/>
              <a:t>Space</a:t>
            </a:r>
            <a:r>
              <a:rPr lang="ko-KR" altLang="en-US" b="0" dirty="0"/>
              <a:t> </a:t>
            </a:r>
            <a:r>
              <a:rPr lang="en-US" altLang="ko-KR" b="0" dirty="0"/>
              <a:t>Weathering</a:t>
            </a:r>
            <a:endParaRPr lang="ko-KR" altLang="en-US" dirty="0"/>
          </a:p>
        </p:txBody>
      </p:sp>
      <p:sp>
        <p:nvSpPr>
          <p:cNvPr id="16" name="날짜 개체 틀 15">
            <a:extLst>
              <a:ext uri="{FF2B5EF4-FFF2-40B4-BE49-F238E27FC236}">
                <a16:creationId xmlns:a16="http://schemas.microsoft.com/office/drawing/2014/main" id="{42097E87-0D98-4F7D-A382-B7AC20D6F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8000"/>
            <a:ext cx="2057400" cy="288000"/>
          </a:xfrm>
        </p:spPr>
        <p:txBody>
          <a:bodyPr/>
          <a:lstStyle/>
          <a:p>
            <a:r>
              <a:rPr lang="en-US" altLang="ko-KR"/>
              <a:t>Oct. 26­--28, 2022</a:t>
            </a:r>
            <a:endParaRPr lang="ko-KR" altLang="en-US"/>
          </a:p>
        </p:txBody>
      </p:sp>
      <p:sp>
        <p:nvSpPr>
          <p:cNvPr id="17" name="바닥글 개체 틀 16">
            <a:extLst>
              <a:ext uri="{FF2B5EF4-FFF2-40B4-BE49-F238E27FC236}">
                <a16:creationId xmlns:a16="http://schemas.microsoft.com/office/drawing/2014/main" id="{2C40C5F8-1DB7-44D9-915E-1D8E3B4AA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8000"/>
            <a:ext cx="3086100" cy="288000"/>
          </a:xfrm>
        </p:spPr>
        <p:txBody>
          <a:bodyPr/>
          <a:lstStyle/>
          <a:p>
            <a:r>
              <a:rPr lang="en-US" altLang="ko-KR"/>
              <a:t>KSSS Fall Meeting (in Jeju)</a:t>
            </a:r>
            <a:endParaRPr lang="ko-KR" altLang="en-US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9D95B452-E1CE-4BD0-BA13-9C85A8466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8000"/>
            <a:ext cx="2057400" cy="288000"/>
          </a:xfrm>
        </p:spPr>
        <p:txBody>
          <a:bodyPr/>
          <a:lstStyle/>
          <a:p>
            <a:fld id="{A1AD0E16-8B93-4DAF-919D-4F0C3F87FD1E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52AD863-7063-448F-B68C-612146A1A3C6}"/>
              </a:ext>
            </a:extLst>
          </p:cNvPr>
          <p:cNvGrpSpPr/>
          <p:nvPr/>
        </p:nvGrpSpPr>
        <p:grpSpPr>
          <a:xfrm>
            <a:off x="360000" y="3511702"/>
            <a:ext cx="4680000" cy="2773040"/>
            <a:chOff x="2052000" y="2055888"/>
            <a:chExt cx="4680000" cy="277304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E7CF010-9BEA-491F-A8E7-B7F716DB5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2000" y="2055889"/>
              <a:ext cx="4680000" cy="277303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D3497D3-2451-4265-A45E-A1C26C0E1507}"/>
                </a:ext>
              </a:extLst>
            </p:cNvPr>
            <p:cNvSpPr txBox="1"/>
            <p:nvPr/>
          </p:nvSpPr>
          <p:spPr>
            <a:xfrm>
              <a:off x="4752001" y="2055888"/>
              <a:ext cx="1979999" cy="299295"/>
            </a:xfrm>
            <a:prstGeom prst="rect">
              <a:avLst/>
            </a:prstGeom>
            <a:noFill/>
          </p:spPr>
          <p:txBody>
            <a:bodyPr wrap="square" lIns="72000" tIns="72000" rIns="72000" bIns="72000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accent1"/>
                  </a:solidFill>
                </a:rPr>
                <a:t>Pieters &amp; Noble (2016)</a:t>
              </a:r>
              <a:endParaRPr lang="ko-KR" altLang="en-US" sz="1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F23B1F-8DFA-4500-8ACA-33FD74ACD654}"/>
              </a:ext>
            </a:extLst>
          </p:cNvPr>
          <p:cNvGrpSpPr/>
          <p:nvPr/>
        </p:nvGrpSpPr>
        <p:grpSpPr>
          <a:xfrm>
            <a:off x="5220000" y="3511702"/>
            <a:ext cx="3780000" cy="2611555"/>
            <a:chOff x="5220000" y="1901977"/>
            <a:chExt cx="3780000" cy="261155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0E5E424-1540-4D2E-AE97-8DE305FAC8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317"/>
            <a:stretch/>
          </p:blipFill>
          <p:spPr>
            <a:xfrm>
              <a:off x="5220000" y="1901977"/>
              <a:ext cx="3780000" cy="2611555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937FB8F-EB68-44B3-94C0-525C4E61082F}"/>
                </a:ext>
              </a:extLst>
            </p:cNvPr>
            <p:cNvSpPr/>
            <p:nvPr/>
          </p:nvSpPr>
          <p:spPr>
            <a:xfrm>
              <a:off x="8159172" y="2201272"/>
              <a:ext cx="8408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npFe</a:t>
              </a:r>
              <a:r>
                <a:rPr lang="en-US" altLang="ko-KR" sz="1400" b="1" baseline="30000" dirty="0">
                  <a:solidFill>
                    <a:schemeClr val="bg1"/>
                  </a:solidFill>
                </a:rPr>
                <a:t>0</a:t>
              </a:r>
              <a:endParaRPr lang="ko-KR" altLang="en-US" sz="1400" b="1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1FC3FDB-564E-48E1-93BA-8FA8E4D23721}"/>
                </a:ext>
              </a:extLst>
            </p:cNvPr>
            <p:cNvSpPr/>
            <p:nvPr/>
          </p:nvSpPr>
          <p:spPr>
            <a:xfrm>
              <a:off x="7213569" y="2942117"/>
              <a:ext cx="8408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mpFe</a:t>
              </a:r>
              <a:r>
                <a:rPr lang="en-US" altLang="ko-KR" sz="1400" b="1" baseline="30000" dirty="0">
                  <a:solidFill>
                    <a:schemeClr val="bg1"/>
                  </a:solidFill>
                </a:rPr>
                <a:t>0</a:t>
              </a:r>
              <a:endParaRPr lang="ko-KR" altLang="en-US" sz="1400" b="1" baseline="30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6EC132CA-F098-4C9C-8B7B-427A622BF1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8440"/>
          <a:stretch/>
        </p:blipFill>
        <p:spPr>
          <a:xfrm>
            <a:off x="5952491" y="3511702"/>
            <a:ext cx="3047509" cy="27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1" name="그룹 90">
            <a:extLst>
              <a:ext uri="{FF2B5EF4-FFF2-40B4-BE49-F238E27FC236}">
                <a16:creationId xmlns:a16="http://schemas.microsoft.com/office/drawing/2014/main" id="{FD8C90F6-389F-4BD0-A1D3-730934619F1F}"/>
              </a:ext>
            </a:extLst>
          </p:cNvPr>
          <p:cNvGrpSpPr/>
          <p:nvPr/>
        </p:nvGrpSpPr>
        <p:grpSpPr>
          <a:xfrm>
            <a:off x="612000" y="2724348"/>
            <a:ext cx="7775621" cy="707886"/>
            <a:chOff x="612000" y="1114623"/>
            <a:chExt cx="7775621" cy="70788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4E42E6A-7BEA-4EFD-AC62-A9E2124F003F}"/>
                </a:ext>
              </a:extLst>
            </p:cNvPr>
            <p:cNvSpPr/>
            <p:nvPr/>
          </p:nvSpPr>
          <p:spPr>
            <a:xfrm>
              <a:off x="612000" y="1226206"/>
              <a:ext cx="591697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/>
                <a:t>the </a:t>
              </a:r>
              <a:r>
                <a:rPr lang="en-US" altLang="ko-KR" sz="1400" b="1" dirty="0"/>
                <a:t>gradual alteration of materials</a:t>
              </a:r>
              <a:r>
                <a:rPr lang="en-US" altLang="ko-KR" sz="1400" dirty="0"/>
                <a:t> when they are exposed to </a:t>
              </a:r>
            </a:p>
            <a:p>
              <a:r>
                <a:rPr lang="en-US" altLang="ko-KR" sz="1400" dirty="0"/>
                <a:t>a variety of natural processes that occur in the space environment.</a:t>
              </a:r>
              <a:endParaRPr lang="ko-KR" altLang="en-US" sz="1400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7EBE731-9BBE-4B4A-8A84-169C5D9B8F99}"/>
                </a:ext>
              </a:extLst>
            </p:cNvPr>
            <p:cNvSpPr/>
            <p:nvPr/>
          </p:nvSpPr>
          <p:spPr>
            <a:xfrm>
              <a:off x="6990590" y="1226206"/>
              <a:ext cx="139703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/>
                <a:t>soil maturity</a:t>
              </a:r>
            </a:p>
            <a:p>
              <a:r>
                <a:rPr lang="en-US" altLang="ko-KR" sz="1400" dirty="0"/>
                <a:t>exposure age</a:t>
              </a:r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9DD487A2-3AD2-4F59-976F-F962E8F617AF}"/>
                    </a:ext>
                  </a:extLst>
                </p:cNvPr>
                <p:cNvSpPr/>
                <p:nvPr/>
              </p:nvSpPr>
              <p:spPr>
                <a:xfrm>
                  <a:off x="6377635" y="1114623"/>
                  <a:ext cx="619916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4000" b="1" i="1" smtClean="0">
                            <a:latin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ko-KR" altLang="en-US" sz="4000" b="1" i="1" dirty="0"/>
                </a:p>
              </p:txBody>
            </p:sp>
          </mc:Choice>
          <mc:Fallback xmlns=""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9DD487A2-3AD2-4F59-976F-F962E8F617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635" y="1114623"/>
                  <a:ext cx="619916" cy="7078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D4B60E4-BD18-4867-AFAE-1F1F087DE578}"/>
              </a:ext>
            </a:extLst>
          </p:cNvPr>
          <p:cNvGrpSpPr/>
          <p:nvPr/>
        </p:nvGrpSpPr>
        <p:grpSpPr>
          <a:xfrm>
            <a:off x="721896" y="1257867"/>
            <a:ext cx="7521590" cy="1330733"/>
            <a:chOff x="721896" y="4848792"/>
            <a:chExt cx="7521590" cy="1330733"/>
          </a:xfrm>
        </p:grpSpPr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6F46D4F2-F8C9-4E2F-B1EA-BFFD4C7858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7677" y="5871748"/>
              <a:ext cx="2880000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77DCCC1-CF10-47C7-BF86-F70941DAF773}"/>
                </a:ext>
              </a:extLst>
            </p:cNvPr>
            <p:cNvSpPr txBox="1"/>
            <p:nvPr/>
          </p:nvSpPr>
          <p:spPr>
            <a:xfrm>
              <a:off x="6047486" y="5584819"/>
              <a:ext cx="2196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macroscopic data</a:t>
              </a:r>
            </a:p>
            <a:p>
              <a:pPr algn="ctr"/>
              <a:r>
                <a:rPr lang="en-US" altLang="ko-KR" sz="1600" dirty="0"/>
                <a:t>(remote sensing)</a:t>
              </a:r>
              <a:endParaRPr lang="ko-KR" altLang="en-US" sz="16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5782937-4529-434C-B8B2-F665CD1874F5}"/>
                </a:ext>
              </a:extLst>
            </p:cNvPr>
            <p:cNvSpPr txBox="1"/>
            <p:nvPr/>
          </p:nvSpPr>
          <p:spPr>
            <a:xfrm>
              <a:off x="721896" y="5584819"/>
              <a:ext cx="24149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microscopic alteration</a:t>
              </a:r>
            </a:p>
            <a:p>
              <a:pPr algn="ctr"/>
              <a:r>
                <a:rPr lang="en-US" altLang="ko-KR" sz="1600" dirty="0"/>
                <a:t>(Experiments)</a:t>
              </a:r>
              <a:endParaRPr lang="ko-KR" altLang="en-US" sz="16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1A18C55-1A0E-43A5-8435-E930AD328DDE}"/>
                </a:ext>
              </a:extLst>
            </p:cNvPr>
            <p:cNvSpPr txBox="1"/>
            <p:nvPr/>
          </p:nvSpPr>
          <p:spPr>
            <a:xfrm>
              <a:off x="4084083" y="5871748"/>
              <a:ext cx="975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accent4"/>
                  </a:solidFill>
                </a:rPr>
                <a:t>Science</a:t>
              </a:r>
              <a:endParaRPr lang="ko-KR" altLang="en-US" sz="1400" dirty="0">
                <a:solidFill>
                  <a:schemeClr val="accent4"/>
                </a:solidFill>
              </a:endParaRPr>
            </a:p>
          </p:txBody>
        </p:sp>
        <p:sp>
          <p:nvSpPr>
            <p:cNvPr id="97" name="부분 원형 96">
              <a:extLst>
                <a:ext uri="{FF2B5EF4-FFF2-40B4-BE49-F238E27FC236}">
                  <a16:creationId xmlns:a16="http://schemas.microsoft.com/office/drawing/2014/main" id="{FBA2C75E-5E63-4537-A051-5FB1CF314027}"/>
                </a:ext>
              </a:extLst>
            </p:cNvPr>
            <p:cNvSpPr/>
            <p:nvPr/>
          </p:nvSpPr>
          <p:spPr>
            <a:xfrm flipV="1">
              <a:off x="3672000" y="5151748"/>
              <a:ext cx="1800000" cy="720000"/>
            </a:xfrm>
            <a:prstGeom prst="pie">
              <a:avLst>
                <a:gd name="adj1" fmla="val 10766430"/>
                <a:gd name="adj2" fmla="val 21574756"/>
              </a:avLst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8C04ECF-4025-43A8-967D-8689A89AECA0}"/>
                </a:ext>
              </a:extLst>
            </p:cNvPr>
            <p:cNvSpPr txBox="1"/>
            <p:nvPr/>
          </p:nvSpPr>
          <p:spPr>
            <a:xfrm>
              <a:off x="6441921" y="4858339"/>
              <a:ext cx="14071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Spectral</a:t>
              </a:r>
            </a:p>
            <a:p>
              <a:pPr algn="ctr"/>
              <a:r>
                <a:rPr lang="en-US" altLang="ko-KR" sz="1600" dirty="0"/>
                <a:t>properties</a:t>
              </a:r>
              <a:endParaRPr lang="ko-KR" altLang="en-US" sz="16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446DAF6-1861-4E16-BF35-80717AA928DE}"/>
                </a:ext>
              </a:extLst>
            </p:cNvPr>
            <p:cNvSpPr txBox="1"/>
            <p:nvPr/>
          </p:nvSpPr>
          <p:spPr>
            <a:xfrm>
              <a:off x="1139390" y="4858339"/>
              <a:ext cx="17585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Fresh Regolith</a:t>
              </a:r>
            </a:p>
            <a:p>
              <a:pPr algn="ctr"/>
              <a:r>
                <a:rPr lang="en-US" altLang="ko-KR" sz="1600" dirty="0"/>
                <a:t>(resurfacing)</a:t>
              </a:r>
              <a:endParaRPr lang="ko-KR" altLang="en-US" sz="1600" dirty="0"/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41AF9C74-C79A-4AFF-BA89-736893470A42}"/>
                </a:ext>
              </a:extLst>
            </p:cNvPr>
            <p:cNvCxnSpPr>
              <a:cxnSpLocks/>
            </p:cNvCxnSpPr>
            <p:nvPr/>
          </p:nvCxnSpPr>
          <p:spPr>
            <a:xfrm>
              <a:off x="3167677" y="5156569"/>
              <a:ext cx="288000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946B799-E9C3-464D-926C-ADE800192FF9}"/>
                </a:ext>
              </a:extLst>
            </p:cNvPr>
            <p:cNvSpPr txBox="1"/>
            <p:nvPr/>
          </p:nvSpPr>
          <p:spPr>
            <a:xfrm>
              <a:off x="3692705" y="4848792"/>
              <a:ext cx="17585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accent5"/>
                  </a:solidFill>
                </a:rPr>
                <a:t>Nature</a:t>
              </a:r>
              <a:endParaRPr lang="ko-KR" altLang="en-US" sz="1400" dirty="0">
                <a:solidFill>
                  <a:schemeClr val="accent5"/>
                </a:solidFill>
              </a:endParaRPr>
            </a:p>
          </p:txBody>
        </p:sp>
        <p:sp>
          <p:nvSpPr>
            <p:cNvPr id="102" name="부분 원형 101">
              <a:extLst>
                <a:ext uri="{FF2B5EF4-FFF2-40B4-BE49-F238E27FC236}">
                  <a16:creationId xmlns:a16="http://schemas.microsoft.com/office/drawing/2014/main" id="{3E5B746F-4EF5-4A83-9509-8767748ABF0B}"/>
                </a:ext>
              </a:extLst>
            </p:cNvPr>
            <p:cNvSpPr/>
            <p:nvPr/>
          </p:nvSpPr>
          <p:spPr>
            <a:xfrm>
              <a:off x="3672000" y="5151748"/>
              <a:ext cx="1800000" cy="720000"/>
            </a:xfrm>
            <a:prstGeom prst="pie">
              <a:avLst>
                <a:gd name="adj1" fmla="val 10766430"/>
                <a:gd name="adj2" fmla="val 21574756"/>
              </a:avLst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932C7F4D-B9AB-4B3E-AB58-3FF86E2068F2}"/>
                </a:ext>
              </a:extLst>
            </p:cNvPr>
            <p:cNvSpPr/>
            <p:nvPr/>
          </p:nvSpPr>
          <p:spPr>
            <a:xfrm>
              <a:off x="3694202" y="5473384"/>
              <a:ext cx="17532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126026A-AAD7-4158-8398-CA00029A3003}"/>
                </a:ext>
              </a:extLst>
            </p:cNvPr>
            <p:cNvSpPr txBox="1"/>
            <p:nvPr/>
          </p:nvSpPr>
          <p:spPr>
            <a:xfrm>
              <a:off x="3834000" y="5229175"/>
              <a:ext cx="1476000" cy="565146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altLang="ko-KR" sz="1600" dirty="0"/>
                <a:t>Space Weathering</a:t>
              </a:r>
              <a:endParaRPr lang="ko-KR" altLang="en-US" sz="1600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8A8CCB-4942-B0A0-30D8-9A0B8A0C4E74}"/>
              </a:ext>
            </a:extLst>
          </p:cNvPr>
          <p:cNvSpPr/>
          <p:nvPr/>
        </p:nvSpPr>
        <p:spPr>
          <a:xfrm>
            <a:off x="612000" y="100800"/>
            <a:ext cx="720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91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7BB55-3159-4E87-BD17-C1941CB2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en-US" altLang="ko-KR" dirty="0"/>
              <a:t>Why Crater?</a:t>
            </a:r>
            <a:endParaRPr lang="ko-KR" altLang="en-US" dirty="0"/>
          </a:p>
        </p:txBody>
      </p:sp>
      <p:sp>
        <p:nvSpPr>
          <p:cNvPr id="16" name="날짜 개체 틀 15">
            <a:extLst>
              <a:ext uri="{FF2B5EF4-FFF2-40B4-BE49-F238E27FC236}">
                <a16:creationId xmlns:a16="http://schemas.microsoft.com/office/drawing/2014/main" id="{42097E87-0D98-4F7D-A382-B7AC20D6F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8000"/>
            <a:ext cx="2057400" cy="288000"/>
          </a:xfrm>
        </p:spPr>
        <p:txBody>
          <a:bodyPr/>
          <a:lstStyle/>
          <a:p>
            <a:r>
              <a:rPr lang="en-US" altLang="ko-KR"/>
              <a:t>Oct. 26­--28, 2022</a:t>
            </a:r>
            <a:endParaRPr lang="ko-KR" altLang="en-US" dirty="0"/>
          </a:p>
        </p:txBody>
      </p:sp>
      <p:sp>
        <p:nvSpPr>
          <p:cNvPr id="17" name="바닥글 개체 틀 16">
            <a:extLst>
              <a:ext uri="{FF2B5EF4-FFF2-40B4-BE49-F238E27FC236}">
                <a16:creationId xmlns:a16="http://schemas.microsoft.com/office/drawing/2014/main" id="{2C40C5F8-1DB7-44D9-915E-1D8E3B4AA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8000"/>
            <a:ext cx="3086100" cy="288000"/>
          </a:xfrm>
        </p:spPr>
        <p:txBody>
          <a:bodyPr/>
          <a:lstStyle/>
          <a:p>
            <a:r>
              <a:rPr lang="en-US" altLang="ko-KR"/>
              <a:t>KSSS Fall Meeting (in Jeju)</a:t>
            </a:r>
            <a:endParaRPr lang="ko-KR" altLang="en-US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9D95B452-E1CE-4BD0-BA13-9C85A8466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8000"/>
            <a:ext cx="2057400" cy="288000"/>
          </a:xfrm>
        </p:spPr>
        <p:txBody>
          <a:bodyPr/>
          <a:lstStyle/>
          <a:p>
            <a:fld id="{A1AD0E16-8B93-4DAF-919D-4F0C3F87FD1E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00944C-4956-40B8-BF9A-ED55C0DDBFB6}"/>
              </a:ext>
            </a:extLst>
          </p:cNvPr>
          <p:cNvGrpSpPr/>
          <p:nvPr/>
        </p:nvGrpSpPr>
        <p:grpSpPr>
          <a:xfrm>
            <a:off x="4398712" y="2363443"/>
            <a:ext cx="3838056" cy="3771450"/>
            <a:chOff x="4918750" y="1055534"/>
            <a:chExt cx="3838056" cy="377145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4B84F63-E64C-4EB4-8136-FE8F2F16FE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000"/>
            <a:stretch/>
          </p:blipFill>
          <p:spPr>
            <a:xfrm>
              <a:off x="4918750" y="1226984"/>
              <a:ext cx="3838056" cy="360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D9BF78-63AD-4B23-8741-CE19EE1B7537}"/>
                </a:ext>
              </a:extLst>
            </p:cNvPr>
            <p:cNvSpPr txBox="1"/>
            <p:nvPr/>
          </p:nvSpPr>
          <p:spPr>
            <a:xfrm>
              <a:off x="6322857" y="1055534"/>
              <a:ext cx="23336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/>
                <a:t>Pieters &amp; Noble (2016)</a:t>
              </a:r>
              <a:endParaRPr lang="ko-KR" altLang="en-US" sz="1000" dirty="0"/>
            </a:p>
          </p:txBody>
        </p:sp>
      </p:grpSp>
      <p:pic>
        <p:nvPicPr>
          <p:cNvPr id="8" name="Picture 2" descr="https://www.lpi.usra.edu/exploration/training/illustrations/craterFormation/preview/02.jpg">
            <a:extLst>
              <a:ext uri="{FF2B5EF4-FFF2-40B4-BE49-F238E27FC236}">
                <a16:creationId xmlns:a16="http://schemas.microsoft.com/office/drawing/2014/main" id="{E53368C3-3C4C-4C1A-93FE-D36AD82E8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00" y="2444495"/>
            <a:ext cx="2481204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CBBF93-0116-4B8C-ADFC-B04911F660F5}"/>
              </a:ext>
            </a:extLst>
          </p:cNvPr>
          <p:cNvSpPr/>
          <p:nvPr/>
        </p:nvSpPr>
        <p:spPr>
          <a:xfrm>
            <a:off x="1756768" y="6923345"/>
            <a:ext cx="648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Crater had been exposed </a:t>
            </a:r>
            <a:r>
              <a:rPr lang="en-US" altLang="ko-KR" sz="1600" b="1" dirty="0">
                <a:solidFill>
                  <a:srgbClr val="DC143C"/>
                </a:solidFill>
              </a:rPr>
              <a:t>on the surface </a:t>
            </a:r>
          </a:p>
          <a:p>
            <a:r>
              <a:rPr lang="en-US" altLang="ko-KR" sz="1600" b="1" dirty="0">
                <a:solidFill>
                  <a:srgbClr val="DC143C"/>
                </a:solidFill>
              </a:rPr>
              <a:t>for the same duration</a:t>
            </a:r>
            <a:r>
              <a:rPr lang="en-US" altLang="ko-KR" sz="1600" dirty="0"/>
              <a:t> after the crater was formed.</a:t>
            </a:r>
            <a:endParaRPr lang="ko-KR" altLang="en-US" sz="16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D39BAC0-E9CC-40D3-BDBD-AB33F3F4AC16}"/>
              </a:ext>
            </a:extLst>
          </p:cNvPr>
          <p:cNvGrpSpPr/>
          <p:nvPr/>
        </p:nvGrpSpPr>
        <p:grpSpPr>
          <a:xfrm>
            <a:off x="1139390" y="1257867"/>
            <a:ext cx="6709662" cy="1022956"/>
            <a:chOff x="1139390" y="4848792"/>
            <a:chExt cx="6709662" cy="1022956"/>
          </a:xfrm>
        </p:grpSpPr>
        <p:sp>
          <p:nvSpPr>
            <p:cNvPr id="25" name="부분 원형 24">
              <a:extLst>
                <a:ext uri="{FF2B5EF4-FFF2-40B4-BE49-F238E27FC236}">
                  <a16:creationId xmlns:a16="http://schemas.microsoft.com/office/drawing/2014/main" id="{5802E976-62B2-49E7-8F7B-FD589146F9F0}"/>
                </a:ext>
              </a:extLst>
            </p:cNvPr>
            <p:cNvSpPr/>
            <p:nvPr/>
          </p:nvSpPr>
          <p:spPr>
            <a:xfrm flipV="1">
              <a:off x="3672000" y="5151748"/>
              <a:ext cx="1800000" cy="720000"/>
            </a:xfrm>
            <a:prstGeom prst="pie">
              <a:avLst>
                <a:gd name="adj1" fmla="val 10766430"/>
                <a:gd name="adj2" fmla="val 21574756"/>
              </a:avLst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093300-4260-4061-8758-75A6B8CD7A9A}"/>
                </a:ext>
              </a:extLst>
            </p:cNvPr>
            <p:cNvSpPr txBox="1"/>
            <p:nvPr/>
          </p:nvSpPr>
          <p:spPr>
            <a:xfrm>
              <a:off x="6441921" y="4858339"/>
              <a:ext cx="14071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Spectral</a:t>
              </a:r>
            </a:p>
            <a:p>
              <a:pPr algn="ctr"/>
              <a:r>
                <a:rPr lang="en-US" altLang="ko-KR" sz="1600" dirty="0"/>
                <a:t>properties</a:t>
              </a:r>
              <a:endParaRPr lang="ko-KR" altLang="en-US" sz="16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F5AE9A-5D72-4650-947F-A7DE440CE598}"/>
                </a:ext>
              </a:extLst>
            </p:cNvPr>
            <p:cNvSpPr txBox="1"/>
            <p:nvPr/>
          </p:nvSpPr>
          <p:spPr>
            <a:xfrm>
              <a:off x="1139390" y="4858339"/>
              <a:ext cx="17585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Fresh Regolith</a:t>
              </a:r>
            </a:p>
            <a:p>
              <a:pPr algn="ctr"/>
              <a:r>
                <a:rPr lang="en-US" altLang="ko-KR" sz="1600" dirty="0"/>
                <a:t>(resurfacing)</a:t>
              </a:r>
              <a:endParaRPr lang="ko-KR" altLang="en-US" sz="1600" dirty="0"/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2D726E3-2698-422F-A7FE-5BBA331B2D5A}"/>
                </a:ext>
              </a:extLst>
            </p:cNvPr>
            <p:cNvCxnSpPr>
              <a:cxnSpLocks/>
            </p:cNvCxnSpPr>
            <p:nvPr/>
          </p:nvCxnSpPr>
          <p:spPr>
            <a:xfrm>
              <a:off x="3167677" y="5156569"/>
              <a:ext cx="288000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90F950A-665F-4FEA-B6CE-C16BE86D6176}"/>
                </a:ext>
              </a:extLst>
            </p:cNvPr>
            <p:cNvSpPr txBox="1"/>
            <p:nvPr/>
          </p:nvSpPr>
          <p:spPr>
            <a:xfrm>
              <a:off x="3692705" y="4848792"/>
              <a:ext cx="17585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accent5"/>
                  </a:solidFill>
                </a:rPr>
                <a:t>Nature</a:t>
              </a:r>
              <a:endParaRPr lang="ko-KR" altLang="en-US" sz="1400" dirty="0">
                <a:solidFill>
                  <a:schemeClr val="accent5"/>
                </a:solidFill>
              </a:endParaRPr>
            </a:p>
          </p:txBody>
        </p:sp>
        <p:sp>
          <p:nvSpPr>
            <p:cNvPr id="30" name="부분 원형 29">
              <a:extLst>
                <a:ext uri="{FF2B5EF4-FFF2-40B4-BE49-F238E27FC236}">
                  <a16:creationId xmlns:a16="http://schemas.microsoft.com/office/drawing/2014/main" id="{F1A64934-85E1-4820-871D-138AEE0DF057}"/>
                </a:ext>
              </a:extLst>
            </p:cNvPr>
            <p:cNvSpPr/>
            <p:nvPr/>
          </p:nvSpPr>
          <p:spPr>
            <a:xfrm>
              <a:off x="3672000" y="5151748"/>
              <a:ext cx="1800000" cy="720000"/>
            </a:xfrm>
            <a:prstGeom prst="pie">
              <a:avLst>
                <a:gd name="adj1" fmla="val 10766430"/>
                <a:gd name="adj2" fmla="val 21574756"/>
              </a:avLst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05C0E6C-6EE0-4D8A-81D4-40C0677D83C6}"/>
                </a:ext>
              </a:extLst>
            </p:cNvPr>
            <p:cNvSpPr/>
            <p:nvPr/>
          </p:nvSpPr>
          <p:spPr>
            <a:xfrm>
              <a:off x="3694202" y="5473384"/>
              <a:ext cx="1753200" cy="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823B2D-2B82-4C6F-8811-1F86DFF22647}"/>
                </a:ext>
              </a:extLst>
            </p:cNvPr>
            <p:cNvSpPr txBox="1"/>
            <p:nvPr/>
          </p:nvSpPr>
          <p:spPr>
            <a:xfrm>
              <a:off x="3834000" y="5229175"/>
              <a:ext cx="1476000" cy="565146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altLang="ko-KR" sz="1600" dirty="0"/>
                <a:t>Space Weathering</a:t>
              </a:r>
              <a:endParaRPr lang="ko-KR" altLang="en-US" sz="1600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B2BA27-1B02-D0D1-E385-7758B4EE1C44}"/>
              </a:ext>
            </a:extLst>
          </p:cNvPr>
          <p:cNvSpPr/>
          <p:nvPr/>
        </p:nvSpPr>
        <p:spPr>
          <a:xfrm>
            <a:off x="612000" y="100800"/>
            <a:ext cx="1440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39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7BB55-3159-4E87-BD17-C1941CB2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en-US" altLang="ko-KR" dirty="0"/>
              <a:t>Why Crater Walls?</a:t>
            </a:r>
            <a:endParaRPr lang="ko-KR" altLang="en-US" dirty="0"/>
          </a:p>
        </p:txBody>
      </p:sp>
      <p:sp>
        <p:nvSpPr>
          <p:cNvPr id="16" name="날짜 개체 틀 15">
            <a:extLst>
              <a:ext uri="{FF2B5EF4-FFF2-40B4-BE49-F238E27FC236}">
                <a16:creationId xmlns:a16="http://schemas.microsoft.com/office/drawing/2014/main" id="{42097E87-0D98-4F7D-A382-B7AC20D6F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8000"/>
            <a:ext cx="2057400" cy="288000"/>
          </a:xfrm>
        </p:spPr>
        <p:txBody>
          <a:bodyPr/>
          <a:lstStyle/>
          <a:p>
            <a:r>
              <a:rPr lang="en-US" altLang="ko-KR"/>
              <a:t>Oct. 26­--28, 2022</a:t>
            </a:r>
            <a:endParaRPr lang="ko-KR" altLang="en-US" dirty="0"/>
          </a:p>
        </p:txBody>
      </p:sp>
      <p:sp>
        <p:nvSpPr>
          <p:cNvPr id="17" name="바닥글 개체 틀 16">
            <a:extLst>
              <a:ext uri="{FF2B5EF4-FFF2-40B4-BE49-F238E27FC236}">
                <a16:creationId xmlns:a16="http://schemas.microsoft.com/office/drawing/2014/main" id="{2C40C5F8-1DB7-44D9-915E-1D8E3B4AA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8000"/>
            <a:ext cx="3086100" cy="288000"/>
          </a:xfrm>
        </p:spPr>
        <p:txBody>
          <a:bodyPr/>
          <a:lstStyle/>
          <a:p>
            <a:r>
              <a:rPr lang="en-US" altLang="ko-KR"/>
              <a:t>KSSS Fall Meeting (in Jeju)</a:t>
            </a:r>
            <a:endParaRPr lang="ko-KR" altLang="en-US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9D95B452-E1CE-4BD0-BA13-9C85A8466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8000"/>
            <a:ext cx="2057400" cy="288000"/>
          </a:xfrm>
        </p:spPr>
        <p:txBody>
          <a:bodyPr/>
          <a:lstStyle/>
          <a:p>
            <a:fld id="{A1AD0E16-8B93-4DAF-919D-4F0C3F87FD1E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39DC8C6-9376-4A07-A076-C3C5029AA49E}"/>
              </a:ext>
            </a:extLst>
          </p:cNvPr>
          <p:cNvGrpSpPr/>
          <p:nvPr/>
        </p:nvGrpSpPr>
        <p:grpSpPr>
          <a:xfrm>
            <a:off x="257276" y="1392824"/>
            <a:ext cx="5362255" cy="2422873"/>
            <a:chOff x="4848326" y="1202325"/>
            <a:chExt cx="5362255" cy="242287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F2A3D60-2453-4C07-BFDF-497E72ACA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8326" y="1465198"/>
              <a:ext cx="5362255" cy="216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A0A75E-4B6E-45A6-9605-A0997ED726B7}"/>
                </a:ext>
              </a:extLst>
            </p:cNvPr>
            <p:cNvSpPr txBox="1"/>
            <p:nvPr/>
          </p:nvSpPr>
          <p:spPr>
            <a:xfrm>
              <a:off x="5127461" y="1202325"/>
              <a:ext cx="39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/>
                <a:t>Hemingway et al. (2015) </a:t>
              </a:r>
              <a:endParaRPr lang="ko-KR" altLang="en-US" sz="12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680655B-B9D6-45DF-A5D0-B3E74E6363E9}"/>
              </a:ext>
            </a:extLst>
          </p:cNvPr>
          <p:cNvSpPr txBox="1"/>
          <p:nvPr/>
        </p:nvSpPr>
        <p:spPr>
          <a:xfrm>
            <a:off x="856647" y="4071986"/>
            <a:ext cx="3401553" cy="1447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dirty="0"/>
              <a:t>Lunar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Swirls</a:t>
            </a:r>
            <a:r>
              <a:rPr lang="en-US" altLang="ko-KR" sz="1200" dirty="0"/>
              <a:t> : different B-field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1200" dirty="0">
                <a:sym typeface="Wingdings" panose="05000000000000000000" pitchFamily="2" charset="2"/>
              </a:rPr>
              <a:t> Stronger B-field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200" dirty="0"/>
              <a:t> </a:t>
            </a:r>
            <a:r>
              <a:rPr lang="en-US" altLang="ko-KR" sz="1200" dirty="0"/>
              <a:t>Shield more solar wind particles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1200" dirty="0"/>
              <a:t> less flux of </a:t>
            </a:r>
            <a:r>
              <a:rPr lang="en-US" altLang="ko-KR" sz="1200" b="1" dirty="0">
                <a:solidFill>
                  <a:schemeClr val="accent4"/>
                </a:solidFill>
              </a:rPr>
              <a:t>solar wind particles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1200" dirty="0"/>
              <a:t> less space weathering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932AAA3-D659-CB07-4E98-B1290C5D48BE}"/>
              </a:ext>
            </a:extLst>
          </p:cNvPr>
          <p:cNvSpPr/>
          <p:nvPr/>
        </p:nvSpPr>
        <p:spPr>
          <a:xfrm>
            <a:off x="612000" y="100800"/>
            <a:ext cx="2160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867325-11CC-5DCB-2B66-4439C2417CD2}"/>
              </a:ext>
            </a:extLst>
          </p:cNvPr>
          <p:cNvSpPr txBox="1"/>
          <p:nvPr/>
        </p:nvSpPr>
        <p:spPr>
          <a:xfrm>
            <a:off x="4380915" y="4071986"/>
            <a:ext cx="4514968" cy="1447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dirty="0"/>
              <a:t>Lunar Crater Walls </a:t>
            </a:r>
            <a:r>
              <a:rPr lang="en-US" altLang="ko-KR" sz="1200" dirty="0"/>
              <a:t>: different angle of incidence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1200" dirty="0">
                <a:sym typeface="Wingdings" panose="05000000000000000000" pitchFamily="2" charset="2"/>
              </a:rPr>
              <a:t> Larger angle of incidence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1200" dirty="0">
                <a:sym typeface="Wingdings" panose="05000000000000000000" pitchFamily="2" charset="2"/>
              </a:rPr>
              <a:t> Smaller normal vector component to crater walls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200" dirty="0"/>
              <a:t> </a:t>
            </a:r>
            <a:r>
              <a:rPr lang="en-US" altLang="ko-KR" sz="1200" dirty="0"/>
              <a:t>Weaker flux of </a:t>
            </a:r>
            <a:r>
              <a:rPr lang="en-US" altLang="ko-KR" sz="1200" b="1" dirty="0">
                <a:solidFill>
                  <a:schemeClr val="accent4"/>
                </a:solidFill>
              </a:rPr>
              <a:t>solar wind particles or micro-meteorites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1200" dirty="0"/>
              <a:t> less space weathering</a:t>
            </a:r>
            <a:endParaRPr lang="ko-KR" altLang="en-US" sz="1200" dirty="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10A902A-B15D-6A7D-1936-590F8D2C9708}"/>
              </a:ext>
            </a:extLst>
          </p:cNvPr>
          <p:cNvGrpSpPr/>
          <p:nvPr/>
        </p:nvGrpSpPr>
        <p:grpSpPr>
          <a:xfrm>
            <a:off x="5976401" y="1392824"/>
            <a:ext cx="2555599" cy="2429037"/>
            <a:chOff x="5976401" y="1392824"/>
            <a:chExt cx="2555599" cy="2429037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B886E676-A71D-D588-B496-639C14C7080B}"/>
                </a:ext>
              </a:extLst>
            </p:cNvPr>
            <p:cNvGrpSpPr/>
            <p:nvPr/>
          </p:nvGrpSpPr>
          <p:grpSpPr>
            <a:xfrm>
              <a:off x="5976401" y="1661861"/>
              <a:ext cx="2167591" cy="2160000"/>
              <a:chOff x="7448056" y="-492400"/>
              <a:chExt cx="2167591" cy="2160000"/>
            </a:xfrm>
          </p:grpSpPr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D8B7C361-642B-7A2A-15D3-81422E379D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6401" r="7523" b="50696"/>
              <a:stretch/>
            </p:blipFill>
            <p:spPr>
              <a:xfrm>
                <a:off x="7448056" y="-492400"/>
                <a:ext cx="2167591" cy="2160000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871756C-C2C4-C22C-9396-44FD8608087F}"/>
                  </a:ext>
                </a:extLst>
              </p:cNvPr>
              <p:cNvSpPr txBox="1"/>
              <p:nvPr/>
            </p:nvSpPr>
            <p:spPr>
              <a:xfrm>
                <a:off x="9127755" y="466610"/>
                <a:ext cx="354832" cy="2419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36000" rIns="36000" bIns="36000" rtlCol="0" anchor="ctr" anchorCtr="0">
                <a:spAutoFit/>
              </a:bodyPr>
              <a:lstStyle/>
              <a:p>
                <a:r>
                  <a:rPr lang="en-US" altLang="ko-KR" sz="1100" b="1" dirty="0" err="1">
                    <a:solidFill>
                      <a:schemeClr val="accent4"/>
                    </a:solidFill>
                  </a:rPr>
                  <a:t>Eest</a:t>
                </a:r>
                <a:endParaRPr lang="en-US" altLang="ko-KR" sz="1100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7199A11-69AD-52B0-5E98-6D2BFF2472A9}"/>
                  </a:ext>
                </a:extLst>
              </p:cNvPr>
              <p:cNvSpPr txBox="1"/>
              <p:nvPr/>
            </p:nvSpPr>
            <p:spPr>
              <a:xfrm>
                <a:off x="7587209" y="466610"/>
                <a:ext cx="409334" cy="2419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36000" rIns="36000" bIns="36000" rtlCol="0" anchor="ctr" anchorCtr="0">
                <a:spAutoFit/>
              </a:bodyPr>
              <a:lstStyle/>
              <a:p>
                <a:pPr algn="r"/>
                <a:r>
                  <a:rPr lang="en-US" altLang="ko-KR" sz="1100" b="1" dirty="0">
                    <a:solidFill>
                      <a:schemeClr val="accent4"/>
                    </a:solidFill>
                  </a:rPr>
                  <a:t>West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74ECF0D-1D36-7841-74C7-16F72A489202}"/>
                  </a:ext>
                </a:extLst>
              </p:cNvPr>
              <p:cNvSpPr txBox="1"/>
              <p:nvPr/>
            </p:nvSpPr>
            <p:spPr>
              <a:xfrm>
                <a:off x="8295926" y="-288777"/>
                <a:ext cx="471851" cy="2419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36000" rIns="36000" bIns="36000" rtlCol="0" anchor="ctr" anchorCtr="0">
                <a:spAutoFit/>
              </a:bodyPr>
              <a:lstStyle/>
              <a:p>
                <a:pPr algn="ctr"/>
                <a:r>
                  <a:rPr lang="en-US" altLang="ko-KR" sz="1100" b="1" dirty="0">
                    <a:solidFill>
                      <a:schemeClr val="accent4"/>
                    </a:solidFill>
                  </a:rPr>
                  <a:t>North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4395F7C-435C-507D-21EF-F4C62AC9B297}"/>
                  </a:ext>
                </a:extLst>
              </p:cNvPr>
              <p:cNvSpPr txBox="1"/>
              <p:nvPr/>
            </p:nvSpPr>
            <p:spPr>
              <a:xfrm>
                <a:off x="8296727" y="1270877"/>
                <a:ext cx="470248" cy="2419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36000" rIns="36000" bIns="36000" rtlCol="0" anchor="ctr" anchorCtr="0">
                <a:spAutoFit/>
              </a:bodyPr>
              <a:lstStyle/>
              <a:p>
                <a:pPr algn="ctr"/>
                <a:r>
                  <a:rPr lang="en-US" altLang="ko-KR" sz="1100" b="1" dirty="0">
                    <a:solidFill>
                      <a:schemeClr val="accent4"/>
                    </a:solidFill>
                  </a:rPr>
                  <a:t>South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494865C-47B7-8056-27FF-FF8431163BE8}"/>
                </a:ext>
              </a:extLst>
            </p:cNvPr>
            <p:cNvSpPr txBox="1"/>
            <p:nvPr/>
          </p:nvSpPr>
          <p:spPr>
            <a:xfrm>
              <a:off x="5976401" y="1392824"/>
              <a:ext cx="25555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/>
                <a:t>Sim et al. (2017) </a:t>
              </a:r>
              <a:endParaRPr lang="ko-KR" altLang="en-US" sz="1200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6FCAF17-3C51-80DD-4CAB-0112CF338862}"/>
              </a:ext>
            </a:extLst>
          </p:cNvPr>
          <p:cNvGrpSpPr/>
          <p:nvPr/>
        </p:nvGrpSpPr>
        <p:grpSpPr>
          <a:xfrm>
            <a:off x="5354187" y="1108872"/>
            <a:ext cx="5112659" cy="4494345"/>
            <a:chOff x="7959633" y="684236"/>
            <a:chExt cx="5112659" cy="449434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10E0761-5C78-11AA-9C07-4CA4AA85A50D}"/>
                </a:ext>
              </a:extLst>
            </p:cNvPr>
            <p:cNvGrpSpPr/>
            <p:nvPr/>
          </p:nvGrpSpPr>
          <p:grpSpPr>
            <a:xfrm>
              <a:off x="7959633" y="684236"/>
              <a:ext cx="3624307" cy="2896362"/>
              <a:chOff x="5240751" y="1158856"/>
              <a:chExt cx="3624307" cy="289636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E19321F-0DFE-DCFC-C3E2-D6C7FB20E6DC}"/>
                  </a:ext>
                </a:extLst>
              </p:cNvPr>
              <p:cNvSpPr/>
              <p:nvPr/>
            </p:nvSpPr>
            <p:spPr>
              <a:xfrm>
                <a:off x="5265059" y="1158856"/>
                <a:ext cx="3599999" cy="28963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CDF7AAC7-EC90-B893-846F-A0D6B2C728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66492" y="2322790"/>
                <a:ext cx="1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8E3B18D8-03B7-A4E2-FEDF-13E8B94B80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98707" y="2869641"/>
                <a:ext cx="1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EEB49BE9-2ECE-D777-007A-646E476C1F2A}"/>
                  </a:ext>
                </a:extLst>
              </p:cNvPr>
              <p:cNvGrpSpPr/>
              <p:nvPr/>
            </p:nvGrpSpPr>
            <p:grpSpPr>
              <a:xfrm>
                <a:off x="6322749" y="2046058"/>
                <a:ext cx="159780" cy="144000"/>
                <a:chOff x="6464351" y="1723572"/>
                <a:chExt cx="159780" cy="144000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7B5F0B85-F204-36D2-F0AC-2831D7213D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>
                  <a:off x="6464351" y="1837387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FD60A250-151E-7D4C-6925-F94A8E46A6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600000">
                  <a:off x="6552131" y="1795572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8A5606-226E-1CB6-26D9-53918EAD5928}"/>
                  </a:ext>
                </a:extLst>
              </p:cNvPr>
              <p:cNvSpPr txBox="1"/>
              <p:nvPr/>
            </p:nvSpPr>
            <p:spPr>
              <a:xfrm>
                <a:off x="5240751" y="2196188"/>
                <a:ext cx="106043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solar wind</a:t>
                </a:r>
                <a:endParaRPr lang="ko-KR" altLang="en-US" sz="1200" b="1" dirty="0"/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0363A0A6-8608-D4FB-0DF7-9A917F6A4BAC}"/>
                  </a:ext>
                </a:extLst>
              </p:cNvPr>
              <p:cNvGrpSpPr/>
              <p:nvPr/>
            </p:nvGrpSpPr>
            <p:grpSpPr>
              <a:xfrm rot="2400000">
                <a:off x="6436429" y="2463952"/>
                <a:ext cx="159780" cy="144000"/>
                <a:chOff x="6464351" y="1723572"/>
                <a:chExt cx="159780" cy="144000"/>
              </a:xfrm>
            </p:grpSpPr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CAB3478E-E041-2AD4-071E-7ECE806F62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>
                  <a:off x="6464351" y="1837387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5FA00763-4134-20B4-A87D-454D919BAE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600000">
                  <a:off x="6552131" y="1795572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4BE59B9E-1AB3-1943-EA0C-65E2BC0CE380}"/>
                  </a:ext>
                </a:extLst>
              </p:cNvPr>
              <p:cNvCxnSpPr>
                <a:cxnSpLocks/>
              </p:cNvCxnSpPr>
              <p:nvPr/>
            </p:nvCxnSpPr>
            <p:spPr>
              <a:xfrm rot="14400000" flipV="1">
                <a:off x="6178158" y="2172403"/>
                <a:ext cx="0" cy="9360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CD53F9EC-2315-AFDC-8ECF-E6B535A50839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0" flipV="1">
                <a:off x="6305716" y="1950628"/>
                <a:ext cx="0" cy="3960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079EF8DA-8DFF-F649-39C6-135527E6F7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0950" y="2869641"/>
                <a:ext cx="10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67543DE8-2AED-088E-B0C0-49B8CAE9CCF0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V="1">
                <a:off x="6435950" y="2635814"/>
                <a:ext cx="540000" cy="0"/>
              </a:xfrm>
              <a:prstGeom prst="straightConnector1">
                <a:avLst/>
              </a:prstGeom>
              <a:ln w="38100">
                <a:solidFill>
                  <a:srgbClr val="DC143C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FD92D5F1-1CA3-3BA2-313B-1BBC21948E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23704" y="2322790"/>
                <a:ext cx="10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DDE7550-7C48-AF09-B59A-539051871E76}"/>
                  </a:ext>
                </a:extLst>
              </p:cNvPr>
              <p:cNvSpPr txBox="1"/>
              <p:nvPr/>
            </p:nvSpPr>
            <p:spPr>
              <a:xfrm rot="1200000">
                <a:off x="5721855" y="1384608"/>
                <a:ext cx="154544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rgbClr val="DC143C"/>
                    </a:solidFill>
                  </a:rPr>
                  <a:t>STRONGER</a:t>
                </a:r>
              </a:p>
              <a:p>
                <a:pPr algn="ctr"/>
                <a:r>
                  <a:rPr lang="en-US" altLang="ko-KR" sz="1600" dirty="0"/>
                  <a:t>Flux</a:t>
                </a:r>
                <a:endParaRPr lang="ko-KR" altLang="en-US" sz="1600" dirty="0"/>
              </a:p>
            </p:txBody>
          </p: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D6011AAF-D3E3-9B52-8F1A-B8E6DBD5BEFA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 flipV="1">
                <a:off x="6326098" y="2147107"/>
                <a:ext cx="1008000" cy="0"/>
              </a:xfrm>
              <a:prstGeom prst="straightConnector1">
                <a:avLst/>
              </a:prstGeom>
              <a:ln w="38100">
                <a:solidFill>
                  <a:srgbClr val="DC143C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99926C3-BA7A-9F35-2234-B24A32DD2791}"/>
                </a:ext>
              </a:extLst>
            </p:cNvPr>
            <p:cNvGrpSpPr/>
            <p:nvPr/>
          </p:nvGrpSpPr>
          <p:grpSpPr>
            <a:xfrm>
              <a:off x="8607589" y="1080000"/>
              <a:ext cx="4464703" cy="4098581"/>
              <a:chOff x="5888707" y="1554620"/>
              <a:chExt cx="4464703" cy="4098581"/>
            </a:xfrm>
          </p:grpSpPr>
          <p:sp>
            <p:nvSpPr>
              <p:cNvPr id="4" name="부분 원형 3">
                <a:extLst>
                  <a:ext uri="{FF2B5EF4-FFF2-40B4-BE49-F238E27FC236}">
                    <a16:creationId xmlns:a16="http://schemas.microsoft.com/office/drawing/2014/main" id="{D0C4FB45-FCEC-FFFC-1B75-7F3917EF40B1}"/>
                  </a:ext>
                </a:extLst>
              </p:cNvPr>
              <p:cNvSpPr/>
              <p:nvPr/>
            </p:nvSpPr>
            <p:spPr>
              <a:xfrm>
                <a:off x="6753410" y="2053201"/>
                <a:ext cx="3600000" cy="3600000"/>
              </a:xfrm>
              <a:prstGeom prst="pie">
                <a:avLst>
                  <a:gd name="adj1" fmla="val 10827388"/>
                  <a:gd name="adj2" fmla="val 16200000"/>
                </a:avLst>
              </a:prstGeom>
              <a:solidFill>
                <a:schemeClr val="bg2"/>
              </a:solidFill>
              <a:ln w="381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원호 4">
                <a:extLst>
                  <a:ext uri="{FF2B5EF4-FFF2-40B4-BE49-F238E27FC236}">
                    <a16:creationId xmlns:a16="http://schemas.microsoft.com/office/drawing/2014/main" id="{83ECB0B0-5DB0-4B37-CAD9-795B4664937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8218916" y="3498779"/>
                <a:ext cx="724085" cy="724085"/>
              </a:xfrm>
              <a:prstGeom prst="arc">
                <a:avLst>
                  <a:gd name="adj1" fmla="val 19259802"/>
                  <a:gd name="adj2" fmla="val 21596665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664675-5B26-EA5C-ED1E-4F5C14A3B5E7}"/>
                  </a:ext>
                </a:extLst>
              </p:cNvPr>
              <p:cNvSpPr txBox="1"/>
              <p:nvPr/>
            </p:nvSpPr>
            <p:spPr>
              <a:xfrm>
                <a:off x="7821706" y="3571279"/>
                <a:ext cx="2725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200" b="1" dirty="0"/>
                  <a:t>Lat.</a:t>
                </a:r>
                <a:endParaRPr lang="ko-KR" altLang="en-US" sz="1200" b="1" dirty="0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B4CB1158-C70F-5162-A736-E521A6AC75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63410" y="3763201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F3AC23-F365-F8B7-BE8C-BD5D43A9FD2D}"/>
                  </a:ext>
                </a:extLst>
              </p:cNvPr>
              <p:cNvSpPr txBox="1"/>
              <p:nvPr/>
            </p:nvSpPr>
            <p:spPr>
              <a:xfrm>
                <a:off x="5888707" y="3699313"/>
                <a:ext cx="95986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Equator</a:t>
                </a:r>
                <a:endParaRPr lang="ko-KR" altLang="en-US" sz="1200" b="1" dirty="0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FB47ABFB-0DE4-5394-E987-FBB68441F377}"/>
                  </a:ext>
                </a:extLst>
              </p:cNvPr>
              <p:cNvCxnSpPr>
                <a:cxnSpLocks/>
              </p:cNvCxnSpPr>
              <p:nvPr/>
            </p:nvCxnSpPr>
            <p:spPr>
              <a:xfrm rot="2400000">
                <a:off x="6963971" y="3274692"/>
                <a:ext cx="180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8F328C87-D77C-44AA-256A-F2DAD5BC3177}"/>
                  </a:ext>
                </a:extLst>
              </p:cNvPr>
              <p:cNvGrpSpPr/>
              <p:nvPr/>
            </p:nvGrpSpPr>
            <p:grpSpPr>
              <a:xfrm rot="2400000">
                <a:off x="7075604" y="1925077"/>
                <a:ext cx="704" cy="1369707"/>
                <a:chOff x="4479302" y="2712391"/>
                <a:chExt cx="704" cy="680989"/>
              </a:xfrm>
            </p:grpSpPr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689ADDBF-8431-53E3-86EA-AF6A1166D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 flipV="1">
                  <a:off x="4480006" y="303541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4B610683-AC1A-9527-8BAF-ED9AE528A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600000" flipV="1">
                  <a:off x="4479302" y="271239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DC7EAC-1FBE-6923-595F-580EDFDD1833}"/>
                  </a:ext>
                </a:extLst>
              </p:cNvPr>
              <p:cNvSpPr txBox="1"/>
              <p:nvPr/>
            </p:nvSpPr>
            <p:spPr>
              <a:xfrm>
                <a:off x="7274387" y="1594257"/>
                <a:ext cx="810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C143C"/>
                    </a:solidFill>
                  </a:rPr>
                  <a:t>E</a:t>
                </a:r>
                <a:r>
                  <a:rPr lang="en-US" altLang="ko-KR" sz="1200" dirty="0">
                    <a:solidFill>
                      <a:schemeClr val="accent1"/>
                    </a:solidFill>
                  </a:rPr>
                  <a:t>quator</a:t>
                </a:r>
                <a:endParaRPr lang="en-US" altLang="ko-KR" sz="1200" b="1" dirty="0">
                  <a:solidFill>
                    <a:schemeClr val="accent1"/>
                  </a:solidFill>
                </a:endParaRPr>
              </a:p>
              <a:p>
                <a:r>
                  <a:rPr lang="en-US" altLang="ko-KR" sz="1200" b="1" dirty="0">
                    <a:solidFill>
                      <a:srgbClr val="DC143C"/>
                    </a:solidFill>
                  </a:rPr>
                  <a:t>F</a:t>
                </a:r>
                <a:r>
                  <a:rPr lang="en-US" altLang="ko-KR" sz="1200" dirty="0">
                    <a:solidFill>
                      <a:schemeClr val="accent1"/>
                    </a:solidFill>
                  </a:rPr>
                  <a:t>acing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4AB44C-8AC2-DE89-9AA3-C1806858A0B4}"/>
                  </a:ext>
                </a:extLst>
              </p:cNvPr>
              <p:cNvSpPr txBox="1"/>
              <p:nvPr/>
            </p:nvSpPr>
            <p:spPr>
              <a:xfrm>
                <a:off x="6440086" y="3022008"/>
                <a:ext cx="7244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C143C"/>
                    </a:solidFill>
                  </a:rPr>
                  <a:t>P</a:t>
                </a:r>
                <a:r>
                  <a:rPr lang="en-US" altLang="ko-KR" sz="1200" dirty="0">
                    <a:solidFill>
                      <a:schemeClr val="accent1"/>
                    </a:solidFill>
                  </a:rPr>
                  <a:t>ole</a:t>
                </a:r>
                <a:endParaRPr lang="en-US" altLang="ko-KR" sz="1200" b="1" dirty="0">
                  <a:solidFill>
                    <a:schemeClr val="accent1"/>
                  </a:solidFill>
                </a:endParaRPr>
              </a:p>
              <a:p>
                <a:r>
                  <a:rPr lang="en-US" altLang="ko-KR" sz="1200" b="1" dirty="0">
                    <a:solidFill>
                      <a:srgbClr val="DC143C"/>
                    </a:solidFill>
                  </a:rPr>
                  <a:t>F</a:t>
                </a:r>
                <a:r>
                  <a:rPr lang="en-US" altLang="ko-KR" sz="1200" dirty="0">
                    <a:solidFill>
                      <a:schemeClr val="accent1"/>
                    </a:solidFill>
                  </a:rPr>
                  <a:t>acing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EB718F0-AD1A-AB7A-BB93-FAF579472D7A}"/>
                  </a:ext>
                </a:extLst>
              </p:cNvPr>
              <p:cNvSpPr txBox="1"/>
              <p:nvPr/>
            </p:nvSpPr>
            <p:spPr>
              <a:xfrm>
                <a:off x="8207101" y="1554620"/>
                <a:ext cx="720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North</a:t>
                </a:r>
              </a:p>
              <a:p>
                <a:pPr algn="ctr"/>
                <a:r>
                  <a:rPr lang="en-US" altLang="ko-KR" sz="1200" b="1" dirty="0"/>
                  <a:t>Pole</a:t>
                </a:r>
                <a:endParaRPr lang="ko-KR" altLang="en-US" sz="1200" b="1" dirty="0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F47B4FC3-8F91-7EDC-4E99-5D1691118D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3411" y="3853201"/>
                <a:ext cx="180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114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9D29F315-A1C0-4451-8B6E-4D5B4583F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4400" dirty="0"/>
              <a:t>Data &amp; Methods</a:t>
            </a:r>
            <a:endParaRPr lang="ko-KR" altLang="en-US" sz="4400" dirty="0"/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AEFD2390-4580-4543-BF79-06F0FBC45C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1800" dirty="0"/>
              <a:t>Lunar Impact Crater Database</a:t>
            </a:r>
          </a:p>
          <a:p>
            <a:pPr>
              <a:lnSpc>
                <a:spcPct val="100000"/>
              </a:lnSpc>
            </a:pPr>
            <a:r>
              <a:rPr lang="en-US" altLang="ko-KR" sz="1800" dirty="0"/>
              <a:t>LOLA + </a:t>
            </a:r>
            <a:r>
              <a:rPr lang="en-US" altLang="ko-KR" sz="1800" dirty="0" err="1"/>
              <a:t>Kaguya</a:t>
            </a:r>
            <a:r>
              <a:rPr lang="en-US" altLang="ko-KR" sz="1800" dirty="0"/>
              <a:t> DEM &amp; </a:t>
            </a:r>
            <a:r>
              <a:rPr lang="en-US" altLang="ko-KR" sz="1800" dirty="0" err="1"/>
              <a:t>Kaguya</a:t>
            </a:r>
            <a:r>
              <a:rPr lang="en-US" altLang="ko-KR" sz="1800" dirty="0"/>
              <a:t> Multiband Imager</a:t>
            </a:r>
          </a:p>
          <a:p>
            <a:pPr>
              <a:lnSpc>
                <a:spcPct val="100000"/>
              </a:lnSpc>
            </a:pPr>
            <a:r>
              <a:rPr lang="en-US" altLang="ko-KR" sz="1800" dirty="0"/>
              <a:t>Crater Features Defining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90148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D81F92-F0F2-4C85-8299-758691734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en-US" altLang="ko-KR" dirty="0"/>
              <a:t>Database &amp; Global Map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45864D-35EF-49FC-BECE-1553BE4B13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8000"/>
            <a:ext cx="2057400" cy="288000"/>
          </a:xfrm>
        </p:spPr>
        <p:txBody>
          <a:bodyPr/>
          <a:lstStyle/>
          <a:p>
            <a:r>
              <a:rPr lang="en-US" altLang="ko-KR"/>
              <a:t>Oct. 26­--28, 2022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1CBBD2-0D42-45A9-99DC-162B64831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8000"/>
            <a:ext cx="3086100" cy="288000"/>
          </a:xfrm>
        </p:spPr>
        <p:txBody>
          <a:bodyPr/>
          <a:lstStyle/>
          <a:p>
            <a:r>
              <a:rPr lang="en-US" altLang="ko-KR"/>
              <a:t>KSSS Fall Meeting (in Jeju)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49319C-7618-4F9D-83F3-C7D78693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8000"/>
            <a:ext cx="2057400" cy="288000"/>
          </a:xfrm>
        </p:spPr>
        <p:txBody>
          <a:bodyPr/>
          <a:lstStyle/>
          <a:p>
            <a:fld id="{A1AD0E16-8B93-4DAF-919D-4F0C3F87FD1E}" type="slidenum">
              <a:rPr lang="ko-KR" altLang="en-US" smtClean="0"/>
              <a:t>7</a:t>
            </a:fld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1E862BE-9529-4008-B3E9-5CA19ED7B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820287"/>
              </p:ext>
            </p:extLst>
          </p:nvPr>
        </p:nvGraphicFramePr>
        <p:xfrm>
          <a:off x="1100395" y="1227025"/>
          <a:ext cx="7200000" cy="2016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8858">
                  <a:extLst>
                    <a:ext uri="{9D8B030D-6E8A-4147-A177-3AD203B41FA5}">
                      <a16:colId xmlns:a16="http://schemas.microsoft.com/office/drawing/2014/main" val="3860249225"/>
                    </a:ext>
                  </a:extLst>
                </a:gridCol>
                <a:gridCol w="2835571">
                  <a:extLst>
                    <a:ext uri="{9D8B030D-6E8A-4147-A177-3AD203B41FA5}">
                      <a16:colId xmlns:a16="http://schemas.microsoft.com/office/drawing/2014/main" val="3088033529"/>
                    </a:ext>
                  </a:extLst>
                </a:gridCol>
                <a:gridCol w="2835571">
                  <a:extLst>
                    <a:ext uri="{9D8B030D-6E8A-4147-A177-3AD203B41FA5}">
                      <a16:colId xmlns:a16="http://schemas.microsoft.com/office/drawing/2014/main" val="301301723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Lunar Impact Crater Database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(LPI 2015)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Moon Crater Database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(Robbins et al., 2018)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78182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Total Number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8716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~1.3 million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9817477"/>
                  </a:ext>
                </a:extLst>
              </a:tr>
              <a:tr h="432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Main Information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Latitude &amp; Longitude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3456133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Diameter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Major/Minor-axis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9732693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278D31-A371-4F3C-8DEF-8E6B04C91852}"/>
              </a:ext>
            </a:extLst>
          </p:cNvPr>
          <p:cNvSpPr/>
          <p:nvPr/>
        </p:nvSpPr>
        <p:spPr>
          <a:xfrm>
            <a:off x="612000" y="100800"/>
            <a:ext cx="2880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81F15D3-7331-4307-BF1C-8E4AF5E51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176233"/>
              </p:ext>
            </p:extLst>
          </p:nvPr>
        </p:nvGraphicFramePr>
        <p:xfrm>
          <a:off x="1100394" y="3357947"/>
          <a:ext cx="7200001" cy="28834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6961">
                  <a:extLst>
                    <a:ext uri="{9D8B030D-6E8A-4147-A177-3AD203B41FA5}">
                      <a16:colId xmlns:a16="http://schemas.microsoft.com/office/drawing/2014/main" val="3860249225"/>
                    </a:ext>
                  </a:extLst>
                </a:gridCol>
                <a:gridCol w="2821354">
                  <a:extLst>
                    <a:ext uri="{9D8B030D-6E8A-4147-A177-3AD203B41FA5}">
                      <a16:colId xmlns:a16="http://schemas.microsoft.com/office/drawing/2014/main" val="3088033529"/>
                    </a:ext>
                  </a:extLst>
                </a:gridCol>
                <a:gridCol w="3231686">
                  <a:extLst>
                    <a:ext uri="{9D8B030D-6E8A-4147-A177-3AD203B41FA5}">
                      <a16:colId xmlns:a16="http://schemas.microsoft.com/office/drawing/2014/main" val="1601619335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Topography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Photometry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781829"/>
                  </a:ext>
                </a:extLst>
              </a:tr>
              <a:tr h="433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Digital Elevation Map (DEM)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Reflectance (415 ~ 1550 nm)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4519353"/>
                  </a:ext>
                </a:extLst>
              </a:tr>
              <a:tr h="557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Instrument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LOLA + SELENE Terrain Camera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(Lunar Orbiter Laser Altimeter)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MI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(Multi-band Imager)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629571"/>
                  </a:ext>
                </a:extLst>
              </a:tr>
              <a:tr h="557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Spacecraft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LRO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(Lunar Reconnaissance Orbiter)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SELENE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Selenographical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and Engineering Explorer)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9817477"/>
                  </a:ext>
                </a:extLst>
              </a:tr>
              <a:tr h="433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Latitude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-60° ~ +60°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818958"/>
                  </a:ext>
                </a:extLst>
              </a:tr>
              <a:tr h="433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Resolution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512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ppd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(≈ 60 m/pixel)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475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60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B991813-7FDF-4645-BB03-D3CD23CD1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en-US" altLang="ko-KR" dirty="0"/>
              <a:t>Craters &amp; Properties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CB39CC-0D72-43A2-97F2-FCEBF3AD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8000"/>
            <a:ext cx="2057400" cy="288000"/>
          </a:xfrm>
        </p:spPr>
        <p:txBody>
          <a:bodyPr/>
          <a:lstStyle/>
          <a:p>
            <a:r>
              <a:rPr lang="en-US" altLang="ko-KR"/>
              <a:t>Oct. 26­--28, 2022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DF553D-BA71-4570-ADC1-B40258518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8000"/>
            <a:ext cx="3086100" cy="288000"/>
          </a:xfrm>
        </p:spPr>
        <p:txBody>
          <a:bodyPr/>
          <a:lstStyle/>
          <a:p>
            <a:r>
              <a:rPr lang="en-US" altLang="ko-KR"/>
              <a:t>KSSS Fall Meeting (in Jeju)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EF0574-02A1-4C06-88EB-5ECD9E6C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8000"/>
            <a:ext cx="2057400" cy="288000"/>
          </a:xfrm>
        </p:spPr>
        <p:txBody>
          <a:bodyPr/>
          <a:lstStyle/>
          <a:p>
            <a:fld id="{A1AD0E16-8B93-4DAF-919D-4F0C3F87FD1E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062658-BEF8-4E1E-8D0D-C315CEE1DA12}"/>
              </a:ext>
            </a:extLst>
          </p:cNvPr>
          <p:cNvSpPr txBox="1"/>
          <p:nvPr/>
        </p:nvSpPr>
        <p:spPr>
          <a:xfrm>
            <a:off x="3440475" y="1260000"/>
            <a:ext cx="2263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ym typeface="Wingdings" panose="05000000000000000000" pitchFamily="2" charset="2"/>
              </a:rPr>
              <a:t>Elevation</a:t>
            </a:r>
            <a:endParaRPr lang="en-US" altLang="ko-KR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84469A-024C-441B-92C6-BB72DAF7698D}"/>
              </a:ext>
            </a:extLst>
          </p:cNvPr>
          <p:cNvSpPr txBox="1"/>
          <p:nvPr/>
        </p:nvSpPr>
        <p:spPr>
          <a:xfrm>
            <a:off x="6062950" y="1695210"/>
            <a:ext cx="2306845" cy="162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DEM</a:t>
            </a: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slope</a:t>
            </a: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azimuth angle</a:t>
            </a: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diameter</a:t>
            </a: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(major/minor axis)</a:t>
            </a: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depth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344135-2FB9-402B-AD6E-25DBB6EDCB7C}"/>
              </a:ext>
            </a:extLst>
          </p:cNvPr>
          <p:cNvSpPr txBox="1"/>
          <p:nvPr/>
        </p:nvSpPr>
        <p:spPr>
          <a:xfrm>
            <a:off x="5720744" y="1260000"/>
            <a:ext cx="2991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Morphological Properties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78CCA6-65EA-437A-95DA-5966CBAB11E3}"/>
              </a:ext>
            </a:extLst>
          </p:cNvPr>
          <p:cNvSpPr txBox="1"/>
          <p:nvPr/>
        </p:nvSpPr>
        <p:spPr>
          <a:xfrm>
            <a:off x="432000" y="1260000"/>
            <a:ext cx="259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ym typeface="Wingdings" panose="05000000000000000000" pitchFamily="2" charset="2"/>
              </a:rPr>
              <a:t>Global Mosaic</a:t>
            </a:r>
            <a:endParaRPr lang="en-US" altLang="ko-KR" sz="1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569FC4-F9EA-439F-AD36-CAF95E090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75" y="1613320"/>
            <a:ext cx="1800000" cy="18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C7C981-8990-4380-B664-C01A95154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672" y="1793992"/>
            <a:ext cx="1438656" cy="14386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A09D75-F462-40DD-B577-E455F07D63A9}"/>
              </a:ext>
            </a:extLst>
          </p:cNvPr>
          <p:cNvSpPr txBox="1"/>
          <p:nvPr/>
        </p:nvSpPr>
        <p:spPr>
          <a:xfrm rot="-5400000">
            <a:off x="-198677" y="2344043"/>
            <a:ext cx="16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ym typeface="Wingdings" panose="05000000000000000000" pitchFamily="2" charset="2"/>
              </a:rPr>
              <a:t>Topography</a:t>
            </a:r>
            <a:endParaRPr lang="en-US" altLang="ko-KR" sz="16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969B11B-B9FC-4A10-929F-31ACEDC5A8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2672" y="4373797"/>
            <a:ext cx="1438656" cy="14541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A8C88E-311B-437F-98F4-53851F216DC2}"/>
              </a:ext>
            </a:extLst>
          </p:cNvPr>
          <p:cNvSpPr txBox="1"/>
          <p:nvPr/>
        </p:nvSpPr>
        <p:spPr>
          <a:xfrm>
            <a:off x="3453503" y="3743708"/>
            <a:ext cx="2236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ym typeface="Wingdings" panose="05000000000000000000" pitchFamily="2" charset="2"/>
              </a:rPr>
              <a:t>Multi-band Images</a:t>
            </a:r>
          </a:p>
          <a:p>
            <a:pPr algn="ctr"/>
            <a:r>
              <a:rPr lang="en-US" altLang="ko-KR" sz="1200" dirty="0">
                <a:sym typeface="Wingdings" panose="05000000000000000000" pitchFamily="2" charset="2"/>
              </a:rPr>
              <a:t>(9 bands)</a:t>
            </a:r>
            <a:endParaRPr lang="en-US" altLang="ko-KR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F6C8F9-F81E-4A7D-89A3-374A61632AF9}"/>
              </a:ext>
            </a:extLst>
          </p:cNvPr>
          <p:cNvSpPr txBox="1"/>
          <p:nvPr/>
        </p:nvSpPr>
        <p:spPr>
          <a:xfrm>
            <a:off x="5722372" y="3743708"/>
            <a:ext cx="29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Optical Properties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9E65F9-F380-4CDB-828F-E586D36E2A2F}"/>
              </a:ext>
            </a:extLst>
          </p:cNvPr>
          <p:cNvSpPr txBox="1"/>
          <p:nvPr/>
        </p:nvSpPr>
        <p:spPr>
          <a:xfrm>
            <a:off x="451237" y="3743708"/>
            <a:ext cx="25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ym typeface="Wingdings" panose="05000000000000000000" pitchFamily="2" charset="2"/>
              </a:rPr>
              <a:t>Global Mosaic</a:t>
            </a:r>
            <a:endParaRPr lang="en-US" altLang="ko-KR" sz="1600" b="1" dirty="0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065A6420-945B-41E8-9BCB-6CE6306C8A38}"/>
              </a:ext>
            </a:extLst>
          </p:cNvPr>
          <p:cNvSpPr/>
          <p:nvPr/>
        </p:nvSpPr>
        <p:spPr>
          <a:xfrm rot="5400000">
            <a:off x="2637000" y="5010867"/>
            <a:ext cx="1080000" cy="180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2EB638AB-1FF6-46CB-A4D6-412C6CD057DE}"/>
              </a:ext>
            </a:extLst>
          </p:cNvPr>
          <p:cNvSpPr/>
          <p:nvPr/>
        </p:nvSpPr>
        <p:spPr>
          <a:xfrm rot="5400000">
            <a:off x="5427000" y="5010867"/>
            <a:ext cx="1080000" cy="180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5C1A3-B249-45CD-A6C6-A84EC6BF5634}"/>
              </a:ext>
            </a:extLst>
          </p:cNvPr>
          <p:cNvSpPr txBox="1"/>
          <p:nvPr/>
        </p:nvSpPr>
        <p:spPr>
          <a:xfrm>
            <a:off x="5981847" y="4417507"/>
            <a:ext cx="2469050" cy="13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DC143C"/>
                </a:solidFill>
                <a:sym typeface="Wingdings" panose="05000000000000000000" pitchFamily="2" charset="2"/>
              </a:rPr>
              <a:t>reflectance</a:t>
            </a: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reflectance ratio</a:t>
            </a: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reddening</a:t>
            </a: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0.95 m depth</a:t>
            </a:r>
          </a:p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rgbClr val="DC143C"/>
                </a:solidFill>
                <a:sym typeface="Wingdings" panose="05000000000000000000" pitchFamily="2" charset="2"/>
              </a:rPr>
              <a:t>optical maturity (OMAT)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E52A63E-23FD-47C2-8C4A-EDA0F0CD78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75" y="4200867"/>
            <a:ext cx="1800000" cy="180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F92DA6-D2B7-47FB-A363-609E0B271905}"/>
              </a:ext>
            </a:extLst>
          </p:cNvPr>
          <p:cNvSpPr txBox="1"/>
          <p:nvPr/>
        </p:nvSpPr>
        <p:spPr>
          <a:xfrm rot="-5400000">
            <a:off x="-198677" y="4931590"/>
            <a:ext cx="16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ym typeface="Wingdings" panose="05000000000000000000" pitchFamily="2" charset="2"/>
              </a:rPr>
              <a:t>Photometry</a:t>
            </a:r>
            <a:endParaRPr lang="en-US" altLang="ko-KR" sz="1600" b="1" dirty="0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9135979E-1D6C-4B5C-B4BB-DE551D78EF70}"/>
              </a:ext>
            </a:extLst>
          </p:cNvPr>
          <p:cNvSpPr/>
          <p:nvPr/>
        </p:nvSpPr>
        <p:spPr>
          <a:xfrm rot="5400000">
            <a:off x="2650101" y="2423320"/>
            <a:ext cx="1080000" cy="180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3BB6A2FD-1652-48A7-A298-F50AF390A925}"/>
              </a:ext>
            </a:extLst>
          </p:cNvPr>
          <p:cNvSpPr/>
          <p:nvPr/>
        </p:nvSpPr>
        <p:spPr>
          <a:xfrm rot="5400000">
            <a:off x="5440101" y="2423320"/>
            <a:ext cx="1080000" cy="180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1C645FB-9F0E-49C8-8CC0-59B2B85606A5}"/>
              </a:ext>
            </a:extLst>
          </p:cNvPr>
          <p:cNvSpPr/>
          <p:nvPr/>
        </p:nvSpPr>
        <p:spPr>
          <a:xfrm>
            <a:off x="428738" y="1209136"/>
            <a:ext cx="5152911" cy="5108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A95DCA5-8532-4990-B06A-93807D42689B}"/>
              </a:ext>
            </a:extLst>
          </p:cNvPr>
          <p:cNvGrpSpPr/>
          <p:nvPr/>
        </p:nvGrpSpPr>
        <p:grpSpPr>
          <a:xfrm>
            <a:off x="1056300" y="1800000"/>
            <a:ext cx="3960000" cy="3972150"/>
            <a:chOff x="4752000" y="1800000"/>
            <a:chExt cx="3960000" cy="397215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97D0DF6-AB73-4E20-91DA-B62126A54D57}"/>
                </a:ext>
              </a:extLst>
            </p:cNvPr>
            <p:cNvSpPr/>
            <p:nvPr/>
          </p:nvSpPr>
          <p:spPr>
            <a:xfrm>
              <a:off x="4752000" y="1800000"/>
              <a:ext cx="3960000" cy="39721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D94D4E85-0127-4BEC-9DD3-5F691F5ECCE8}"/>
                </a:ext>
              </a:extLst>
            </p:cNvPr>
            <p:cNvGrpSpPr/>
            <p:nvPr/>
          </p:nvGrpSpPr>
          <p:grpSpPr>
            <a:xfrm>
              <a:off x="5426077" y="2943496"/>
              <a:ext cx="2963233" cy="2092363"/>
              <a:chOff x="5426077" y="3000646"/>
              <a:chExt cx="2963233" cy="2092363"/>
            </a:xfrm>
          </p:grpSpPr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2F7EA914-2FC2-482C-8DEE-B5A356938D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981" b="4298"/>
              <a:stretch/>
            </p:blipFill>
            <p:spPr>
              <a:xfrm>
                <a:off x="5426077" y="3000646"/>
                <a:ext cx="2963233" cy="2092363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8" name="잉크 77">
                    <a:extLst>
                      <a:ext uri="{FF2B5EF4-FFF2-40B4-BE49-F238E27FC236}">
                        <a16:creationId xmlns:a16="http://schemas.microsoft.com/office/drawing/2014/main" id="{D50C09F5-7062-41DE-8D06-482C8A416AAC}"/>
                      </a:ext>
                    </a:extLst>
                  </p14:cNvPr>
                  <p14:cNvContentPartPr/>
                  <p14:nvPr/>
                </p14:nvContentPartPr>
                <p14:xfrm>
                  <a:off x="7147984" y="3738540"/>
                  <a:ext cx="483480" cy="325800"/>
                </p14:xfrm>
              </p:contentPart>
            </mc:Choice>
            <mc:Fallback xmlns="">
              <p:pic>
                <p:nvPicPr>
                  <p:cNvPr id="34" name="잉크 33">
                    <a:extLst>
                      <a:ext uri="{FF2B5EF4-FFF2-40B4-BE49-F238E27FC236}">
                        <a16:creationId xmlns:a16="http://schemas.microsoft.com/office/drawing/2014/main" id="{7FACA2D2-96B0-49ED-A68A-CAFEACB1C8E5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138984" y="3729540"/>
                    <a:ext cx="501120" cy="343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7442B16-2EDA-47AB-A6AA-FBCECAA06889}"/>
                    </a:ext>
                  </a:extLst>
                </p:cNvPr>
                <p:cNvSpPr txBox="1"/>
                <p:nvPr/>
              </p:nvSpPr>
              <p:spPr>
                <a:xfrm>
                  <a:off x="5497475" y="1909474"/>
                  <a:ext cx="2469050" cy="3807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b="1" dirty="0">
                      <a:sym typeface="Wingdings" panose="05000000000000000000" pitchFamily="2" charset="2"/>
                    </a:rPr>
                    <a:t>reflectance :</a:t>
                  </a:r>
                  <a:r>
                    <a:rPr lang="en-US" altLang="ko-KR" sz="1400" b="1" dirty="0">
                      <a:solidFill>
                        <a:srgbClr val="DC143C"/>
                      </a:solidFill>
                      <a:sym typeface="Wingdings" panose="05000000000000000000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750</m:t>
                          </m:r>
                        </m:sub>
                      </m:sSub>
                    </m:oMath>
                  </a14:m>
                  <a:r>
                    <a:rPr lang="en-US" altLang="ko-KR" sz="1400" b="1" i="1" dirty="0">
                      <a:sym typeface="Wingdings" panose="05000000000000000000" pitchFamily="2" charset="2"/>
                    </a:rPr>
                    <a:t>,</a:t>
                  </a:r>
                  <a:r>
                    <a:rPr lang="en-US" altLang="ko-KR" sz="1400" b="1" i="1" dirty="0">
                      <a:solidFill>
                        <a:srgbClr val="DC143C"/>
                      </a:solidFill>
                      <a:sym typeface="Wingdings" panose="05000000000000000000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</m:oMath>
                  </a14:m>
                  <a:endParaRPr lang="en-US" altLang="ko-KR" sz="1400" b="1" i="1" dirty="0">
                    <a:solidFill>
                      <a:srgbClr val="DC143C"/>
                    </a:solidFill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5D815B1-6DCA-485C-85A3-9D2CB44B7E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7475" y="1909474"/>
                  <a:ext cx="2469050" cy="380745"/>
                </a:xfrm>
                <a:prstGeom prst="rect">
                  <a:avLst/>
                </a:prstGeom>
                <a:blipFill>
                  <a:blip r:embed="rId10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C9FB377-88B5-4FC9-8753-645FAF37AE39}"/>
                    </a:ext>
                  </a:extLst>
                </p:cNvPr>
                <p:cNvSpPr txBox="1"/>
                <p:nvPr/>
              </p:nvSpPr>
              <p:spPr>
                <a:xfrm>
                  <a:off x="5497475" y="2188642"/>
                  <a:ext cx="2469050" cy="3807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b="1" dirty="0">
                      <a:solidFill>
                        <a:srgbClr val="DC143C"/>
                      </a:solidFill>
                      <a:sym typeface="Wingdings" panose="05000000000000000000" pitchFamily="2" charset="2"/>
                    </a:rPr>
                    <a:t>optical maturity</a:t>
                  </a:r>
                  <a:r>
                    <a:rPr lang="en-US" altLang="ko-KR" sz="1400" b="1" dirty="0">
                      <a:sym typeface="Wingdings" panose="05000000000000000000" pitchFamily="2" charset="2"/>
                    </a:rPr>
                    <a:t> :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i="0">
                          <a:latin typeface="Cambria Math" panose="02040503050406030204" pitchFamily="18" charset="0"/>
                        </a:rPr>
                        <m:t>OMAT</m:t>
                      </m:r>
                    </m:oMath>
                  </a14:m>
                  <a:endParaRPr lang="en-US" altLang="ko-KR" sz="1400" b="1" dirty="0">
                    <a:solidFill>
                      <a:srgbClr val="DC143C"/>
                    </a:solidFill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B604D15-D586-4420-AE8F-67D0B5CCE0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7475" y="2188642"/>
                  <a:ext cx="2469050" cy="380745"/>
                </a:xfrm>
                <a:prstGeom prst="rect">
                  <a:avLst/>
                </a:prstGeom>
                <a:blipFill>
                  <a:blip r:embed="rId11"/>
                  <a:stretch>
                    <a:fillRect b="-161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4033C61-FEC8-4969-B40F-9A4BC4DDFC21}"/>
                </a:ext>
              </a:extLst>
            </p:cNvPr>
            <p:cNvSpPr txBox="1"/>
            <p:nvPr/>
          </p:nvSpPr>
          <p:spPr>
            <a:xfrm>
              <a:off x="6678320" y="2731884"/>
              <a:ext cx="17085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/>
                <a:t>Lucey et al. (2000)</a:t>
              </a:r>
              <a:endParaRPr lang="ko-KR" altLang="en-US" sz="1100" dirty="0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6C304892-62BB-4616-9329-850BBAEBF1CB}"/>
                </a:ext>
              </a:extLst>
            </p:cNvPr>
            <p:cNvGrpSpPr/>
            <p:nvPr/>
          </p:nvGrpSpPr>
          <p:grpSpPr>
            <a:xfrm>
              <a:off x="4943536" y="3235732"/>
              <a:ext cx="466593" cy="1620000"/>
              <a:chOff x="4829274" y="2939862"/>
              <a:chExt cx="466593" cy="1620000"/>
            </a:xfrm>
          </p:grpSpPr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DDE42033-629A-4F96-8491-54DB3021DD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38782" y="2939862"/>
                <a:ext cx="0" cy="162000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F7FF1259-8276-4AB2-803C-4169ECC16A6E}"/>
                      </a:ext>
                    </a:extLst>
                  </p:cNvPr>
                  <p:cNvSpPr/>
                  <p:nvPr/>
                </p:nvSpPr>
                <p:spPr>
                  <a:xfrm>
                    <a:off x="4829274" y="3492139"/>
                    <a:ext cx="466593" cy="5125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none" lIns="36000" tIns="36000" rIns="36000" bIns="36000" anchor="ctr" anchorCtr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950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750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B70B1364-693E-4DB1-A181-76729FA4781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29274" y="3492139"/>
                    <a:ext cx="466593" cy="51256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1A21E1A-55B5-451E-8683-E0CA1A1C9DE4}"/>
                </a:ext>
              </a:extLst>
            </p:cNvPr>
            <p:cNvGrpSpPr/>
            <p:nvPr/>
          </p:nvGrpSpPr>
          <p:grpSpPr>
            <a:xfrm>
              <a:off x="5668909" y="5050462"/>
              <a:ext cx="2520000" cy="288147"/>
              <a:chOff x="5554647" y="4905390"/>
              <a:chExt cx="2520000" cy="288147"/>
            </a:xfrm>
          </p:grpSpPr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F7E09FA6-3138-462E-9386-CD0C09123F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4647" y="4949442"/>
                <a:ext cx="252000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490F85FE-F480-4AB7-9B20-B7ACFE1944ED}"/>
                      </a:ext>
                    </a:extLst>
                  </p:cNvPr>
                  <p:cNvSpPr/>
                  <p:nvPr/>
                </p:nvSpPr>
                <p:spPr>
                  <a:xfrm>
                    <a:off x="6609071" y="4905390"/>
                    <a:ext cx="466593" cy="2881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none" lIns="36000" tIns="36000" rIns="36000" bIns="36000" anchor="ctr" anchorCtr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750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2A5E87CC-C553-4F15-8C6C-26485683253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09071" y="4905390"/>
                    <a:ext cx="466593" cy="28814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8EFD381-A2F6-47DB-9CFF-06E68CA40D27}"/>
                </a:ext>
              </a:extLst>
            </p:cNvPr>
            <p:cNvSpPr/>
            <p:nvPr/>
          </p:nvSpPr>
          <p:spPr>
            <a:xfrm>
              <a:off x="5129138" y="2710358"/>
              <a:ext cx="1080000" cy="197934"/>
            </a:xfrm>
            <a:prstGeom prst="rect">
              <a:avLst/>
            </a:prstGeom>
            <a:noFill/>
          </p:spPr>
          <p:txBody>
            <a:bodyPr wrap="square" lIns="0" tIns="0" rIns="0" bIns="36000" anchor="ctr" anchorCtr="0">
              <a:spAutoFit/>
            </a:bodyPr>
            <a:lstStyle/>
            <a:p>
              <a:pPr algn="ctr"/>
              <a:r>
                <a:rPr lang="en-US" altLang="ko-KR" sz="1050" i="1" dirty="0"/>
                <a:t>Hyper-mature</a:t>
              </a:r>
              <a:endParaRPr lang="ko-KR" altLang="en-US" sz="1050" i="1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4012B651-0961-4290-BC76-F3689E0D96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31584" y="3153842"/>
              <a:ext cx="72000" cy="72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94EE32C3-1CAA-48D7-BFB2-8547366E55D8}"/>
                </a:ext>
              </a:extLst>
            </p:cNvPr>
            <p:cNvCxnSpPr>
              <a:cxnSpLocks/>
              <a:stCxn id="66" idx="5"/>
            </p:cNvCxnSpPr>
            <p:nvPr/>
          </p:nvCxnSpPr>
          <p:spPr>
            <a:xfrm>
              <a:off x="5693040" y="3215298"/>
              <a:ext cx="654420" cy="795805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AC027A4-CA67-485D-BF8D-C26432C5A374}"/>
                </a:ext>
              </a:extLst>
            </p:cNvPr>
            <p:cNvGrpSpPr/>
            <p:nvPr/>
          </p:nvGrpSpPr>
          <p:grpSpPr>
            <a:xfrm>
              <a:off x="5713325" y="3231878"/>
              <a:ext cx="2489937" cy="454676"/>
              <a:chOff x="5711204" y="3327128"/>
              <a:chExt cx="2489937" cy="4546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직사각형 70">
                    <a:extLst>
                      <a:ext uri="{FF2B5EF4-FFF2-40B4-BE49-F238E27FC236}">
                        <a16:creationId xmlns:a16="http://schemas.microsoft.com/office/drawing/2014/main" id="{63D36462-83B2-467D-83D4-46D8D023AA98}"/>
                      </a:ext>
                    </a:extLst>
                  </p:cNvPr>
                  <p:cNvSpPr/>
                  <p:nvPr/>
                </p:nvSpPr>
                <p:spPr>
                  <a:xfrm>
                    <a:off x="6198359" y="3327128"/>
                    <a:ext cx="2002782" cy="45467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7200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altLang="ko-KR" sz="1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sz="1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1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𝟕𝟓𝟎</m:t>
                                          </m:r>
                                        </m:sub>
                                      </m:sSub>
                                      <m:r>
                                        <a:rPr lang="en-US" altLang="ko-KR" sz="1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ko-KR" sz="1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1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1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𝟗𝟓𝟎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𝟕𝟓𝟎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altLang="ko-KR" sz="1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0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1000" b="1" i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5680D9D0-D4DB-4BC1-90D9-87D97A6244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8359" y="3327128"/>
                    <a:ext cx="2002782" cy="45467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35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49C83D5C-0D8B-40E5-94D0-4426BDB9EECD}"/>
                      </a:ext>
                    </a:extLst>
                  </p:cNvPr>
                  <p:cNvSpPr/>
                  <p:nvPr/>
                </p:nvSpPr>
                <p:spPr>
                  <a:xfrm>
                    <a:off x="5711204" y="3477094"/>
                    <a:ext cx="575479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1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𝑶𝑴𝑨𝑻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02ADCF96-90C7-4F29-9E9B-E35088031B6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1204" y="3477094"/>
                    <a:ext cx="575479" cy="21544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6316" r="-4211" b="-857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4B4129F2-B367-4C8F-9D08-350C20E39B60}"/>
                    </a:ext>
                  </a:extLst>
                </p:cNvPr>
                <p:cNvSpPr/>
                <p:nvPr/>
              </p:nvSpPr>
              <p:spPr>
                <a:xfrm>
                  <a:off x="5322253" y="2898053"/>
                  <a:ext cx="693771" cy="25179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36000" tIns="0" rIns="36000" bIns="36000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sz="1400" i="1" dirty="0"/>
                </a:p>
              </p:txBody>
            </p:sp>
          </mc:Choice>
          <mc:Fallback xmlns=""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CF4B20C8-09FA-4066-B4FE-D75F604AAC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2253" y="2898053"/>
                  <a:ext cx="693771" cy="251795"/>
                </a:xfrm>
                <a:prstGeom prst="rect">
                  <a:avLst/>
                </a:prstGeom>
                <a:blipFill>
                  <a:blip r:embed="rId17"/>
                  <a:stretch>
                    <a:fillRect b="-714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89FE47F0-631C-4816-B6E8-04386BD0D24E}"/>
                    </a:ext>
                  </a:extLst>
                </p:cNvPr>
                <p:cNvSpPr txBox="1"/>
                <p:nvPr/>
              </p:nvSpPr>
              <p:spPr>
                <a:xfrm>
                  <a:off x="4752000" y="5252803"/>
                  <a:ext cx="3960000" cy="433819"/>
                </a:xfrm>
                <a:prstGeom prst="rect">
                  <a:avLst/>
                </a:prstGeom>
                <a:noFill/>
              </p:spPr>
              <p:txBody>
                <a:bodyPr wrap="square" lIns="72000" tIns="72000" rIns="72000" bIns="7200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b="1" dirty="0">
                      <a:solidFill>
                        <a:srgbClr val="DC143C"/>
                      </a:solidFill>
                      <a:sym typeface="Wingdings" panose="05000000000000000000" pitchFamily="2" charset="2"/>
                    </a:rPr>
                    <a:t>The smaller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OMAT</m:t>
                      </m:r>
                      <m:r>
                        <a:rPr lang="en-US" altLang="ko-KR" sz="1400" b="1" i="1" smtClean="0">
                          <a:solidFill>
                            <a:srgbClr val="DC143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sz="1400" b="1" dirty="0">
                      <a:solidFill>
                        <a:srgbClr val="DC143C"/>
                      </a:solidFill>
                    </a:rPr>
                    <a:t>, the more </a:t>
                  </a:r>
                  <a:r>
                    <a:rPr lang="en-US" altLang="ko-KR" sz="1400" dirty="0"/>
                    <a:t>mature</a:t>
                  </a:r>
                  <a:r>
                    <a:rPr lang="en-US" altLang="ko-KR" sz="1400" b="1" dirty="0">
                      <a:solidFill>
                        <a:srgbClr val="DC143C"/>
                      </a:solidFill>
                    </a:rPr>
                    <a:t>.</a:t>
                  </a:r>
                  <a:endParaRPr lang="ko-KR" altLang="en-US" sz="1400" b="1" dirty="0">
                    <a:solidFill>
                      <a:srgbClr val="DC143C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9387BA-2669-4B87-B7C9-7EB2A3BDC7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2000" y="5252803"/>
                  <a:ext cx="3960000" cy="433819"/>
                </a:xfrm>
                <a:prstGeom prst="rect">
                  <a:avLst/>
                </a:prstGeom>
                <a:blipFill>
                  <a:blip r:embed="rId18"/>
                  <a:stretch>
                    <a:fillRect b="-704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F484FD1-6EA6-42AA-9E1F-C2A760591F9B}"/>
              </a:ext>
            </a:extLst>
          </p:cNvPr>
          <p:cNvSpPr/>
          <p:nvPr/>
        </p:nvSpPr>
        <p:spPr>
          <a:xfrm>
            <a:off x="612000" y="100800"/>
            <a:ext cx="3600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73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626B785-26A8-60B7-073B-611C30FA78C2}"/>
              </a:ext>
            </a:extLst>
          </p:cNvPr>
          <p:cNvGrpSpPr/>
          <p:nvPr/>
        </p:nvGrpSpPr>
        <p:grpSpPr>
          <a:xfrm>
            <a:off x="6547472" y="3350048"/>
            <a:ext cx="2555599" cy="2429037"/>
            <a:chOff x="5976401" y="1392824"/>
            <a:chExt cx="2555599" cy="242903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5642F9C-F29E-54B7-BD77-DBE478238452}"/>
                </a:ext>
              </a:extLst>
            </p:cNvPr>
            <p:cNvGrpSpPr/>
            <p:nvPr/>
          </p:nvGrpSpPr>
          <p:grpSpPr>
            <a:xfrm>
              <a:off x="5976401" y="1661861"/>
              <a:ext cx="2167591" cy="2160000"/>
              <a:chOff x="7448056" y="-492400"/>
              <a:chExt cx="2167591" cy="216000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FD80EBF-F6B9-E23F-A899-5AA38596E6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6401" r="7523" b="50696"/>
              <a:stretch/>
            </p:blipFill>
            <p:spPr>
              <a:xfrm>
                <a:off x="7448056" y="-492400"/>
                <a:ext cx="2167591" cy="21600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3EF59-ACCC-1815-7EE0-CBA54B14B30C}"/>
                  </a:ext>
                </a:extLst>
              </p:cNvPr>
              <p:cNvSpPr txBox="1"/>
              <p:nvPr/>
            </p:nvSpPr>
            <p:spPr>
              <a:xfrm>
                <a:off x="9127755" y="466610"/>
                <a:ext cx="354832" cy="2419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36000" rIns="36000" bIns="36000" rtlCol="0" anchor="ctr" anchorCtr="0">
                <a:spAutoFit/>
              </a:bodyPr>
              <a:lstStyle/>
              <a:p>
                <a:r>
                  <a:rPr lang="en-US" altLang="ko-KR" sz="1100" b="1" dirty="0" err="1">
                    <a:solidFill>
                      <a:schemeClr val="accent4"/>
                    </a:solidFill>
                  </a:rPr>
                  <a:t>Eest</a:t>
                </a:r>
                <a:endParaRPr lang="en-US" altLang="ko-KR" sz="1100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FE37E4-2370-883A-95C9-909C518B25B4}"/>
                  </a:ext>
                </a:extLst>
              </p:cNvPr>
              <p:cNvSpPr txBox="1"/>
              <p:nvPr/>
            </p:nvSpPr>
            <p:spPr>
              <a:xfrm>
                <a:off x="7587209" y="466610"/>
                <a:ext cx="409334" cy="2419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36000" rIns="36000" bIns="36000" rtlCol="0" anchor="ctr" anchorCtr="0">
                <a:spAutoFit/>
              </a:bodyPr>
              <a:lstStyle/>
              <a:p>
                <a:pPr algn="r"/>
                <a:r>
                  <a:rPr lang="en-US" altLang="ko-KR" sz="1100" b="1" dirty="0">
                    <a:solidFill>
                      <a:schemeClr val="accent4"/>
                    </a:solidFill>
                  </a:rPr>
                  <a:t>West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4FEF43-A3C6-F792-2B7D-09AD84F44772}"/>
                  </a:ext>
                </a:extLst>
              </p:cNvPr>
              <p:cNvSpPr txBox="1"/>
              <p:nvPr/>
            </p:nvSpPr>
            <p:spPr>
              <a:xfrm>
                <a:off x="8295926" y="-288777"/>
                <a:ext cx="471851" cy="2419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36000" rIns="36000" bIns="36000" rtlCol="0" anchor="ctr" anchorCtr="0">
                <a:spAutoFit/>
              </a:bodyPr>
              <a:lstStyle/>
              <a:p>
                <a:pPr algn="ctr"/>
                <a:r>
                  <a:rPr lang="en-US" altLang="ko-KR" sz="1100" b="1" dirty="0">
                    <a:solidFill>
                      <a:schemeClr val="accent4"/>
                    </a:solidFill>
                  </a:rPr>
                  <a:t>North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D57B37-C60C-11D0-719F-93B8D60AF45C}"/>
                  </a:ext>
                </a:extLst>
              </p:cNvPr>
              <p:cNvSpPr txBox="1"/>
              <p:nvPr/>
            </p:nvSpPr>
            <p:spPr>
              <a:xfrm>
                <a:off x="8296727" y="1270877"/>
                <a:ext cx="470248" cy="2419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36000" rIns="36000" bIns="36000" rtlCol="0" anchor="ctr" anchorCtr="0">
                <a:spAutoFit/>
              </a:bodyPr>
              <a:lstStyle/>
              <a:p>
                <a:pPr algn="ctr"/>
                <a:r>
                  <a:rPr lang="en-US" altLang="ko-KR" sz="1100" b="1" dirty="0">
                    <a:solidFill>
                      <a:schemeClr val="accent4"/>
                    </a:solidFill>
                  </a:rPr>
                  <a:t>South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E4BFE2-8E14-9197-1A44-83830C952C4F}"/>
                </a:ext>
              </a:extLst>
            </p:cNvPr>
            <p:cNvSpPr txBox="1"/>
            <p:nvPr/>
          </p:nvSpPr>
          <p:spPr>
            <a:xfrm>
              <a:off x="5976401" y="1392824"/>
              <a:ext cx="25555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/>
                <a:t>Sim et al. (2017) </a:t>
              </a:r>
              <a:endParaRPr lang="ko-KR" altLang="en-US" sz="1200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80C02CB-A06A-498D-A4A1-B14BE7B1B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en-US" altLang="ko-KR" dirty="0"/>
              <a:t>Algorithms to</a:t>
            </a:r>
            <a:r>
              <a:rPr lang="ko-KR" altLang="en-US" dirty="0"/>
              <a:t> </a:t>
            </a:r>
            <a:r>
              <a:rPr lang="en-US" altLang="ko-KR" dirty="0"/>
              <a:t>define crater features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4DD77B-B381-473D-9D18-D68C9B518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8000"/>
            <a:ext cx="2057400" cy="288000"/>
          </a:xfrm>
        </p:spPr>
        <p:txBody>
          <a:bodyPr/>
          <a:lstStyle/>
          <a:p>
            <a:r>
              <a:rPr lang="en-US" altLang="ko-KR"/>
              <a:t>Oct. 26­--28, 2022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FDC192-5104-4ABB-A6F9-841A55FF2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8000"/>
            <a:ext cx="3086100" cy="288000"/>
          </a:xfrm>
        </p:spPr>
        <p:txBody>
          <a:bodyPr/>
          <a:lstStyle/>
          <a:p>
            <a:r>
              <a:rPr lang="en-US" altLang="ko-KR"/>
              <a:t>KSSS Fall Meeting (in Jeju)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595F36-6892-4106-B84E-31FB0275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8000"/>
            <a:ext cx="2057400" cy="288000"/>
          </a:xfrm>
        </p:spPr>
        <p:txBody>
          <a:bodyPr/>
          <a:lstStyle/>
          <a:p>
            <a:fld id="{A1AD0E16-8B93-4DAF-919D-4F0C3F87FD1E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E9F87E2-33A3-43E4-8DD0-05E5ADE02EE3}"/>
              </a:ext>
            </a:extLst>
          </p:cNvPr>
          <p:cNvGrpSpPr/>
          <p:nvPr/>
        </p:nvGrpSpPr>
        <p:grpSpPr>
          <a:xfrm>
            <a:off x="1661938" y="1718531"/>
            <a:ext cx="1008000" cy="918972"/>
            <a:chOff x="7282283" y="7388019"/>
            <a:chExt cx="1008000" cy="918972"/>
          </a:xfrm>
        </p:grpSpPr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700AEFEA-4648-4AEB-A51F-94183616E0CF}"/>
                </a:ext>
              </a:extLst>
            </p:cNvPr>
            <p:cNvSpPr/>
            <p:nvPr/>
          </p:nvSpPr>
          <p:spPr>
            <a:xfrm>
              <a:off x="7606283" y="7388019"/>
              <a:ext cx="360000" cy="46800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A6FC2D-7A28-4361-8180-EB71CFB9506C}"/>
                </a:ext>
              </a:extLst>
            </p:cNvPr>
            <p:cNvSpPr txBox="1"/>
            <p:nvPr/>
          </p:nvSpPr>
          <p:spPr>
            <a:xfrm>
              <a:off x="7282283" y="7876104"/>
              <a:ext cx="1008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Medium" panose="020B0602040504020204" pitchFamily="34" charset="0"/>
                  <a:ea typeface="Noto Sans Medium" panose="020B0602040504020204" pitchFamily="34" charset="0"/>
                  <a:cs typeface="Noto Sans Medium" panose="020B0602040504020204" pitchFamily="34" charset="0"/>
                </a:rPr>
                <a:t>3D vector</a:t>
              </a:r>
            </a:p>
            <a:p>
              <a:pPr algn="ctr"/>
              <a:r>
                <a:rPr lang="en-US" altLang="ko-KR" sz="1100" dirty="0">
                  <a:latin typeface="Noto Sans Medium" panose="020B0602040504020204" pitchFamily="34" charset="0"/>
                  <a:ea typeface="Noto Sans Medium" panose="020B0602040504020204" pitchFamily="34" charset="0"/>
                  <a:cs typeface="Noto Sans Medium" panose="020B0602040504020204" pitchFamily="34" charset="0"/>
                </a:rPr>
                <a:t>calculation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3AF4BFB-B41B-4D97-99F4-44E702C9740B}"/>
              </a:ext>
            </a:extLst>
          </p:cNvPr>
          <p:cNvSpPr txBox="1"/>
          <p:nvPr/>
        </p:nvSpPr>
        <p:spPr>
          <a:xfrm>
            <a:off x="3749762" y="1431450"/>
            <a:ext cx="1543128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ko-KR" sz="1200" dirty="0"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Azimuth Angle [°]</a:t>
            </a:r>
            <a:endParaRPr lang="ko-KR" altLang="en-US" sz="1200" dirty="0">
              <a:latin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82C69B3-F98B-43DA-BE4A-498EA52870CC}"/>
              </a:ext>
            </a:extLst>
          </p:cNvPr>
          <p:cNvGrpSpPr/>
          <p:nvPr/>
        </p:nvGrpSpPr>
        <p:grpSpPr>
          <a:xfrm>
            <a:off x="3844499" y="1718531"/>
            <a:ext cx="1357328" cy="1185996"/>
            <a:chOff x="9260625" y="7388019"/>
            <a:chExt cx="1357328" cy="1185996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22CD749-2A59-48FF-A0FB-957DE4421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215"/>
            <a:stretch/>
          </p:blipFill>
          <p:spPr>
            <a:xfrm>
              <a:off x="9398119" y="8337535"/>
              <a:ext cx="1080000" cy="59355"/>
            </a:xfrm>
            <a:prstGeom prst="rect">
              <a:avLst/>
            </a:prstGeom>
          </p:spPr>
        </p:pic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1364B7B-D909-4491-BCAD-B9B257F274EF}"/>
                </a:ext>
              </a:extLst>
            </p:cNvPr>
            <p:cNvGrpSpPr/>
            <p:nvPr/>
          </p:nvGrpSpPr>
          <p:grpSpPr>
            <a:xfrm>
              <a:off x="9260625" y="8404738"/>
              <a:ext cx="1357328" cy="169277"/>
              <a:chOff x="11688554" y="9395254"/>
              <a:chExt cx="1357328" cy="169277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ED2B62-FC96-45EE-B737-4630B1837112}"/>
                  </a:ext>
                </a:extLst>
              </p:cNvPr>
              <p:cNvSpPr txBox="1"/>
              <p:nvPr/>
            </p:nvSpPr>
            <p:spPr>
              <a:xfrm>
                <a:off x="11688554" y="9395254"/>
                <a:ext cx="360000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-180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FAF57D-87AE-4DB5-932B-E347796D2550}"/>
                  </a:ext>
                </a:extLst>
              </p:cNvPr>
              <p:cNvSpPr txBox="1"/>
              <p:nvPr/>
            </p:nvSpPr>
            <p:spPr>
              <a:xfrm>
                <a:off x="12685882" y="9395254"/>
                <a:ext cx="360000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180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4FD91A-13DA-45CF-8DDD-A4A3140F53DB}"/>
                  </a:ext>
                </a:extLst>
              </p:cNvPr>
              <p:cNvSpPr txBox="1"/>
              <p:nvPr/>
            </p:nvSpPr>
            <p:spPr>
              <a:xfrm>
                <a:off x="12187218" y="9395254"/>
                <a:ext cx="360000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0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B84EFE0-C830-4393-A50E-1B1B774CF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0683" y="7388019"/>
              <a:ext cx="1053539" cy="900000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A38A2F6-B875-4363-A5B6-C92237ADFAB4}"/>
              </a:ext>
            </a:extLst>
          </p:cNvPr>
          <p:cNvSpPr txBox="1"/>
          <p:nvPr/>
        </p:nvSpPr>
        <p:spPr>
          <a:xfrm>
            <a:off x="2756499" y="1431450"/>
            <a:ext cx="993843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ko-KR" sz="1200" dirty="0"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Slope [°]</a:t>
            </a:r>
            <a:endParaRPr lang="ko-KR" altLang="en-US" sz="1200" dirty="0">
              <a:latin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F27E2C75-9B69-4D6C-BBBE-69A4B18D152C}"/>
              </a:ext>
            </a:extLst>
          </p:cNvPr>
          <p:cNvGrpSpPr/>
          <p:nvPr/>
        </p:nvGrpSpPr>
        <p:grpSpPr>
          <a:xfrm>
            <a:off x="2596049" y="1718531"/>
            <a:ext cx="1217564" cy="1185999"/>
            <a:chOff x="2796074" y="1547081"/>
            <a:chExt cx="1217564" cy="1185999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5002418-136A-4F6B-8ACB-AC2A96D63995}"/>
                </a:ext>
              </a:extLst>
            </p:cNvPr>
            <p:cNvGrpSpPr/>
            <p:nvPr/>
          </p:nvGrpSpPr>
          <p:grpSpPr>
            <a:xfrm>
              <a:off x="2796074" y="2496597"/>
              <a:ext cx="1217564" cy="236483"/>
              <a:chOff x="2796074" y="2496597"/>
              <a:chExt cx="1217564" cy="236483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2FABC47E-0685-45E6-9798-B2D6E0DBFE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933638" y="2496597"/>
                <a:ext cx="1080000" cy="59358"/>
              </a:xfrm>
              <a:prstGeom prst="rect">
                <a:avLst/>
              </a:prstGeom>
            </p:spPr>
          </p:pic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2F48D68-9E81-4439-8DFD-9F2D1F52D946}"/>
                  </a:ext>
                </a:extLst>
              </p:cNvPr>
              <p:cNvGrpSpPr/>
              <p:nvPr/>
            </p:nvGrpSpPr>
            <p:grpSpPr>
              <a:xfrm>
                <a:off x="2796074" y="2563803"/>
                <a:ext cx="1214560" cy="169277"/>
                <a:chOff x="22882943" y="13663694"/>
                <a:chExt cx="1214560" cy="169277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B006C04-F23E-441D-B8ED-59BE4B298E52}"/>
                    </a:ext>
                  </a:extLst>
                </p:cNvPr>
                <p:cNvSpPr txBox="1"/>
                <p:nvPr/>
              </p:nvSpPr>
              <p:spPr>
                <a:xfrm>
                  <a:off x="22882943" y="13663694"/>
                  <a:ext cx="36000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0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79C17F2-EAF7-4C3D-B80B-CF416F15FA42}"/>
                    </a:ext>
                  </a:extLst>
                </p:cNvPr>
                <p:cNvSpPr txBox="1"/>
                <p:nvPr/>
              </p:nvSpPr>
              <p:spPr>
                <a:xfrm>
                  <a:off x="23737503" y="13663694"/>
                  <a:ext cx="36000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30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A364F49-129E-42B4-AFC2-ED8D8DE878A0}"/>
                    </a:ext>
                  </a:extLst>
                </p:cNvPr>
                <p:cNvSpPr txBox="1"/>
                <p:nvPr/>
              </p:nvSpPr>
              <p:spPr>
                <a:xfrm>
                  <a:off x="23453442" y="13663694"/>
                  <a:ext cx="36000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20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5816A95-273B-43C1-AE79-98A9B8710F57}"/>
                    </a:ext>
                  </a:extLst>
                </p:cNvPr>
                <p:cNvSpPr txBox="1"/>
                <p:nvPr/>
              </p:nvSpPr>
              <p:spPr>
                <a:xfrm>
                  <a:off x="23167003" y="13663694"/>
                  <a:ext cx="36000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10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</p:grpSp>
        </p:grp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02F4B0B9-0B10-4D6E-8B9E-58D508BF8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676" y="1547081"/>
              <a:ext cx="1053539" cy="900000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7424998-2F6D-4292-8919-5611F693B29C}"/>
              </a:ext>
            </a:extLst>
          </p:cNvPr>
          <p:cNvGrpSpPr/>
          <p:nvPr/>
        </p:nvGrpSpPr>
        <p:grpSpPr>
          <a:xfrm>
            <a:off x="5251763" y="1718531"/>
            <a:ext cx="792000" cy="1026470"/>
            <a:chOff x="10560752" y="7388019"/>
            <a:chExt cx="792000" cy="1026470"/>
          </a:xfrm>
        </p:grpSpPr>
        <p:sp>
          <p:nvSpPr>
            <p:cNvPr id="53" name="화살표: 오른쪽 52">
              <a:extLst>
                <a:ext uri="{FF2B5EF4-FFF2-40B4-BE49-F238E27FC236}">
                  <a16:creationId xmlns:a16="http://schemas.microsoft.com/office/drawing/2014/main" id="{4221F353-FA8D-48E5-98FC-F0706AF4385C}"/>
                </a:ext>
              </a:extLst>
            </p:cNvPr>
            <p:cNvSpPr/>
            <p:nvPr/>
          </p:nvSpPr>
          <p:spPr>
            <a:xfrm>
              <a:off x="10776752" y="7388019"/>
              <a:ext cx="360000" cy="46800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C494A43-2A8F-4309-85A2-A252E7948DAD}"/>
                </a:ext>
              </a:extLst>
            </p:cNvPr>
            <p:cNvSpPr txBox="1"/>
            <p:nvPr/>
          </p:nvSpPr>
          <p:spPr>
            <a:xfrm>
              <a:off x="10560752" y="7814325"/>
              <a:ext cx="79200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Noto Sans Medium" panose="020B0602040504020204" pitchFamily="34" charset="0"/>
                  <a:ea typeface="Noto Sans Medium" panose="020B0602040504020204" pitchFamily="34" charset="0"/>
                  <a:cs typeface="Noto Sans Medium" panose="020B0602040504020204" pitchFamily="34" charset="0"/>
                </a:rPr>
                <a:t>DEM</a:t>
              </a:r>
            </a:p>
            <a:p>
              <a:pPr algn="ctr"/>
              <a:r>
                <a:rPr lang="en-US" altLang="ko-KR" sz="1100" dirty="0">
                  <a:latin typeface="Noto Sans Medium" panose="020B0602040504020204" pitchFamily="34" charset="0"/>
                  <a:ea typeface="Noto Sans Medium" panose="020B0602040504020204" pitchFamily="34" charset="0"/>
                  <a:cs typeface="Noto Sans Medium" panose="020B0602040504020204" pitchFamily="34" charset="0"/>
                </a:rPr>
                <a:t>Slope</a:t>
              </a:r>
            </a:p>
            <a:p>
              <a:pPr algn="ctr"/>
              <a:r>
                <a:rPr lang="en-US" altLang="ko-KR" sz="1100" dirty="0">
                  <a:latin typeface="Noto Sans Medium" panose="020B0602040504020204" pitchFamily="34" charset="0"/>
                  <a:ea typeface="Noto Sans Medium" panose="020B0602040504020204" pitchFamily="34" charset="0"/>
                  <a:cs typeface="Noto Sans Medium" panose="020B0602040504020204" pitchFamily="34" charset="0"/>
                </a:rPr>
                <a:t>Azimuth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392FA01-20AB-4E98-97A5-31E36FDEB959}"/>
              </a:ext>
            </a:extLst>
          </p:cNvPr>
          <p:cNvSpPr txBox="1"/>
          <p:nvPr/>
        </p:nvSpPr>
        <p:spPr>
          <a:xfrm>
            <a:off x="7329197" y="1431450"/>
            <a:ext cx="1800000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ko-KR" sz="1200" dirty="0"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Wall-Quadrants</a:t>
            </a:r>
            <a:endParaRPr lang="ko-KR" altLang="en-US" sz="1200" dirty="0">
              <a:latin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B04A417-CD9E-4D07-9CB6-1E3C515F66BA}"/>
              </a:ext>
            </a:extLst>
          </p:cNvPr>
          <p:cNvGrpSpPr/>
          <p:nvPr/>
        </p:nvGrpSpPr>
        <p:grpSpPr>
          <a:xfrm>
            <a:off x="7692972" y="1718531"/>
            <a:ext cx="1080000" cy="1185996"/>
            <a:chOff x="12619289" y="7388019"/>
            <a:chExt cx="1080000" cy="1185996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B933F20E-2A4C-4E54-B456-1DA5E7093B3E}"/>
                </a:ext>
              </a:extLst>
            </p:cNvPr>
            <p:cNvGrpSpPr/>
            <p:nvPr/>
          </p:nvGrpSpPr>
          <p:grpSpPr>
            <a:xfrm>
              <a:off x="12661589" y="8404738"/>
              <a:ext cx="995399" cy="169277"/>
              <a:chOff x="12661589" y="8404738"/>
              <a:chExt cx="995399" cy="169277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D95E74-9895-4DEA-8AC0-1E0E5822ACA7}"/>
                  </a:ext>
                </a:extLst>
              </p:cNvPr>
              <p:cNvSpPr txBox="1"/>
              <p:nvPr/>
            </p:nvSpPr>
            <p:spPr>
              <a:xfrm>
                <a:off x="12661589" y="8404738"/>
                <a:ext cx="180000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E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0CD074E-CB74-4C78-9DDC-E6CDF0D77C05}"/>
                  </a:ext>
                </a:extLst>
              </p:cNvPr>
              <p:cNvSpPr txBox="1"/>
              <p:nvPr/>
            </p:nvSpPr>
            <p:spPr>
              <a:xfrm>
                <a:off x="13476988" y="8404738"/>
                <a:ext cx="180000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W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FE07A50-D4B9-456C-8CA1-A7516892B141}"/>
                  </a:ext>
                </a:extLst>
              </p:cNvPr>
              <p:cNvSpPr txBox="1"/>
              <p:nvPr/>
            </p:nvSpPr>
            <p:spPr>
              <a:xfrm>
                <a:off x="12933213" y="8404738"/>
                <a:ext cx="180000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N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FBB6FD6-2711-4C7A-BEB6-81C6282AF982}"/>
                  </a:ext>
                </a:extLst>
              </p:cNvPr>
              <p:cNvSpPr txBox="1"/>
              <p:nvPr/>
            </p:nvSpPr>
            <p:spPr>
              <a:xfrm>
                <a:off x="13205119" y="8404738"/>
                <a:ext cx="180000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S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818CCC25-8799-4800-9FEF-BCBF9844F564}"/>
                </a:ext>
              </a:extLst>
            </p:cNvPr>
            <p:cNvGrpSpPr/>
            <p:nvPr/>
          </p:nvGrpSpPr>
          <p:grpSpPr>
            <a:xfrm>
              <a:off x="12619289" y="8337535"/>
              <a:ext cx="1080000" cy="61062"/>
              <a:chOff x="12619289" y="8337535"/>
              <a:chExt cx="1080000" cy="61062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FF168A3E-DDFD-440E-A90B-555C9F03AE84}"/>
                  </a:ext>
                </a:extLst>
              </p:cNvPr>
              <p:cNvSpPr/>
              <p:nvPr/>
            </p:nvSpPr>
            <p:spPr>
              <a:xfrm>
                <a:off x="12619289" y="8337535"/>
                <a:ext cx="264601" cy="61062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7F0E5E5C-0F55-4910-9E34-C080D0B97662}"/>
                  </a:ext>
                </a:extLst>
              </p:cNvPr>
              <p:cNvSpPr/>
              <p:nvPr/>
            </p:nvSpPr>
            <p:spPr>
              <a:xfrm>
                <a:off x="13162819" y="8337535"/>
                <a:ext cx="264601" cy="61062"/>
              </a:xfrm>
              <a:prstGeom prst="rect">
                <a:avLst/>
              </a:prstGeom>
              <a:solidFill>
                <a:srgbClr val="007F00"/>
              </a:solidFill>
              <a:ln>
                <a:solidFill>
                  <a:srgbClr val="007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63CBC69F-F12D-433A-913F-57D21C11CF25}"/>
                  </a:ext>
                </a:extLst>
              </p:cNvPr>
              <p:cNvSpPr/>
              <p:nvPr/>
            </p:nvSpPr>
            <p:spPr>
              <a:xfrm>
                <a:off x="12890913" y="8337535"/>
                <a:ext cx="264601" cy="61062"/>
              </a:xfrm>
              <a:prstGeom prst="rect">
                <a:avLst/>
              </a:prstGeom>
              <a:solidFill>
                <a:srgbClr val="FF00FF"/>
              </a:solidFill>
              <a:ln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93D41256-7325-4327-9908-D40FD8F24E66}"/>
                  </a:ext>
                </a:extLst>
              </p:cNvPr>
              <p:cNvSpPr/>
              <p:nvPr/>
            </p:nvSpPr>
            <p:spPr>
              <a:xfrm>
                <a:off x="13434688" y="8337535"/>
                <a:ext cx="264601" cy="61062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91FD9241-9E09-4AAE-9DD5-DBC1F6EC7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9590" y="7388019"/>
              <a:ext cx="1053539" cy="900000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F8FB7D9-6EFC-45FB-A3F6-ACBCE5CA87F8}"/>
              </a:ext>
            </a:extLst>
          </p:cNvPr>
          <p:cNvGrpSpPr/>
          <p:nvPr/>
        </p:nvGrpSpPr>
        <p:grpSpPr>
          <a:xfrm>
            <a:off x="371028" y="1718531"/>
            <a:ext cx="1355274" cy="1185999"/>
            <a:chOff x="6145459" y="7388019"/>
            <a:chExt cx="1355274" cy="1185999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15A9B3C4-59E6-4BDE-8EF3-42669D82E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8160" y="7388019"/>
              <a:ext cx="1051188" cy="900000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381C8AD3-4116-44E7-824B-C9AFF0E535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090"/>
            <a:stretch/>
          </p:blipFill>
          <p:spPr>
            <a:xfrm>
              <a:off x="6283096" y="8337535"/>
              <a:ext cx="1080000" cy="55035"/>
            </a:xfrm>
            <a:prstGeom prst="rect">
              <a:avLst/>
            </a:prstGeom>
          </p:spPr>
        </p:pic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4480DA24-751B-4EC6-ABD0-014F3DFD08CB}"/>
                </a:ext>
              </a:extLst>
            </p:cNvPr>
            <p:cNvGrpSpPr/>
            <p:nvPr/>
          </p:nvGrpSpPr>
          <p:grpSpPr>
            <a:xfrm>
              <a:off x="6145459" y="8404741"/>
              <a:ext cx="1355274" cy="169277"/>
              <a:chOff x="21392071" y="15274057"/>
              <a:chExt cx="1355274" cy="169277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D38C876-3CCB-478C-A9E9-F714DB224D2D}"/>
                  </a:ext>
                </a:extLst>
              </p:cNvPr>
              <p:cNvSpPr txBox="1"/>
              <p:nvPr/>
            </p:nvSpPr>
            <p:spPr>
              <a:xfrm>
                <a:off x="21392071" y="15274057"/>
                <a:ext cx="360000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-4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DE869D0-792F-43A9-8919-01AE588B5C12}"/>
                  </a:ext>
                </a:extLst>
              </p:cNvPr>
              <p:cNvSpPr txBox="1"/>
              <p:nvPr/>
            </p:nvSpPr>
            <p:spPr>
              <a:xfrm>
                <a:off x="22387345" y="15274057"/>
                <a:ext cx="360000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cs typeface="Noto Sans Medium" panose="020B0602040504020204" pitchFamily="34" charset="0"/>
                  </a:rPr>
                  <a:t>0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DFEBFB7-0D3E-476F-9189-0BDF3528A7C2}"/>
                  </a:ext>
                </a:extLst>
              </p:cNvPr>
              <p:cNvSpPr txBox="1"/>
              <p:nvPr/>
            </p:nvSpPr>
            <p:spPr>
              <a:xfrm>
                <a:off x="21889708" y="15274057"/>
                <a:ext cx="360000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-2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9F204FD-4019-4D29-9CA4-777B6C80994B}"/>
              </a:ext>
            </a:extLst>
          </p:cNvPr>
          <p:cNvSpPr txBox="1"/>
          <p:nvPr/>
        </p:nvSpPr>
        <p:spPr>
          <a:xfrm>
            <a:off x="551744" y="1431450"/>
            <a:ext cx="993843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ko-KR" sz="1200" dirty="0"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DEM [km]</a:t>
            </a:r>
            <a:endParaRPr lang="ko-KR" altLang="en-US" sz="1200" dirty="0">
              <a:latin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987A7A4-0E2B-4CA7-89DA-DB9541A89C81}"/>
              </a:ext>
            </a:extLst>
          </p:cNvPr>
          <p:cNvSpPr txBox="1"/>
          <p:nvPr/>
        </p:nvSpPr>
        <p:spPr>
          <a:xfrm>
            <a:off x="5928209" y="1431450"/>
            <a:ext cx="1800000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ko-KR" sz="1200" dirty="0"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Inner Structures</a:t>
            </a:r>
            <a:endParaRPr lang="ko-KR" altLang="en-US" sz="1200" dirty="0">
              <a:latin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652811D-10C7-49B6-BE80-71E75882A0C4}"/>
              </a:ext>
            </a:extLst>
          </p:cNvPr>
          <p:cNvGrpSpPr/>
          <p:nvPr/>
        </p:nvGrpSpPr>
        <p:grpSpPr>
          <a:xfrm>
            <a:off x="6093699" y="1718531"/>
            <a:ext cx="1406460" cy="1196523"/>
            <a:chOff x="11130226" y="7377492"/>
            <a:chExt cx="1406460" cy="119652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6002686D-F0EB-40BD-BDDD-C41ABCBB2F34}"/>
                </a:ext>
              </a:extLst>
            </p:cNvPr>
            <p:cNvGrpSpPr/>
            <p:nvPr/>
          </p:nvGrpSpPr>
          <p:grpSpPr>
            <a:xfrm>
              <a:off x="11130226" y="7388019"/>
              <a:ext cx="1406460" cy="1185996"/>
              <a:chOff x="11130226" y="7388019"/>
              <a:chExt cx="1406460" cy="1185996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63D9F209-5757-4BE2-812B-86575C7662C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324736" y="8337535"/>
                <a:ext cx="1080000" cy="67551"/>
                <a:chOff x="7073227" y="11393510"/>
                <a:chExt cx="1726704" cy="108000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B946005D-A8D8-4100-AA60-0D553F4E3DB5}"/>
                    </a:ext>
                  </a:extLst>
                </p:cNvPr>
                <p:cNvSpPr/>
                <p:nvPr/>
              </p:nvSpPr>
              <p:spPr>
                <a:xfrm>
                  <a:off x="7073227" y="11393510"/>
                  <a:ext cx="576000" cy="108000"/>
                </a:xfrm>
                <a:prstGeom prst="rect">
                  <a:avLst/>
                </a:prstGeom>
                <a:solidFill>
                  <a:srgbClr val="3315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5875C552-B139-43B7-A057-29C6F94EF318}"/>
                    </a:ext>
                  </a:extLst>
                </p:cNvPr>
                <p:cNvSpPr/>
                <p:nvPr/>
              </p:nvSpPr>
              <p:spPr>
                <a:xfrm>
                  <a:off x="7649227" y="11393510"/>
                  <a:ext cx="576000" cy="108000"/>
                </a:xfrm>
                <a:prstGeom prst="rect">
                  <a:avLst/>
                </a:prstGeom>
                <a:solidFill>
                  <a:srgbClr val="5192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74CBA21F-1888-4025-BFF9-6A4F2BA5CBA6}"/>
                    </a:ext>
                  </a:extLst>
                </p:cNvPr>
                <p:cNvSpPr/>
                <p:nvPr/>
              </p:nvSpPr>
              <p:spPr>
                <a:xfrm>
                  <a:off x="8223931" y="11393510"/>
                  <a:ext cx="576000" cy="108000"/>
                </a:xfrm>
                <a:prstGeom prst="rect">
                  <a:avLst/>
                </a:prstGeom>
                <a:solidFill>
                  <a:srgbClr val="FFCE4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</p:grp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A33FCF0A-124B-498E-A645-5A6B9C79A577}"/>
                  </a:ext>
                </a:extLst>
              </p:cNvPr>
              <p:cNvGrpSpPr/>
              <p:nvPr/>
            </p:nvGrpSpPr>
            <p:grpSpPr>
              <a:xfrm>
                <a:off x="11130226" y="8404738"/>
                <a:ext cx="1406460" cy="169277"/>
                <a:chOff x="11130226" y="8404738"/>
                <a:chExt cx="1406460" cy="169277"/>
              </a:xfrm>
            </p:grpSpPr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113CED2-BA68-46FF-81B8-B8756549E11A}"/>
                    </a:ext>
                  </a:extLst>
                </p:cNvPr>
                <p:cNvSpPr txBox="1"/>
                <p:nvPr/>
              </p:nvSpPr>
              <p:spPr>
                <a:xfrm>
                  <a:off x="12140686" y="8404738"/>
                  <a:ext cx="39600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wall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1C9B664-7CEC-4A68-9D5F-7D77D5838447}"/>
                    </a:ext>
                  </a:extLst>
                </p:cNvPr>
                <p:cNvSpPr txBox="1"/>
                <p:nvPr/>
              </p:nvSpPr>
              <p:spPr>
                <a:xfrm>
                  <a:off x="11576736" y="8404738"/>
                  <a:ext cx="57600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Terrace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74F17CE1-198D-47F2-8F47-B5B197689A2A}"/>
                    </a:ext>
                  </a:extLst>
                </p:cNvPr>
                <p:cNvSpPr txBox="1"/>
                <p:nvPr/>
              </p:nvSpPr>
              <p:spPr>
                <a:xfrm>
                  <a:off x="11130226" y="8404738"/>
                  <a:ext cx="43200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Floor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DB748508-EBD7-44B1-B73E-8679DC4FA90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338315" y="7388019"/>
                <a:ext cx="1053539" cy="900000"/>
                <a:chOff x="13652818" y="12758135"/>
                <a:chExt cx="1685669" cy="1440000"/>
              </a:xfrm>
            </p:grpSpPr>
            <p:pic>
              <p:nvPicPr>
                <p:cNvPr id="83" name="그림 82">
                  <a:extLst>
                    <a:ext uri="{FF2B5EF4-FFF2-40B4-BE49-F238E27FC236}">
                      <a16:creationId xmlns:a16="http://schemas.microsoft.com/office/drawing/2014/main" id="{404BD2CF-AF19-461C-A285-B407A085C8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652818" y="12758135"/>
                  <a:ext cx="1685669" cy="1440000"/>
                </a:xfrm>
                <a:prstGeom prst="rect">
                  <a:avLst/>
                </a:prstGeom>
              </p:spPr>
            </p:pic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3FF76897-3C49-482C-BF58-18143804B586}"/>
                    </a:ext>
                  </a:extLst>
                </p:cNvPr>
                <p:cNvSpPr/>
                <p:nvPr/>
              </p:nvSpPr>
              <p:spPr>
                <a:xfrm>
                  <a:off x="14424363" y="13418247"/>
                  <a:ext cx="180000" cy="180000"/>
                </a:xfrm>
                <a:prstGeom prst="rect">
                  <a:avLst/>
                </a:prstGeom>
                <a:solidFill>
                  <a:srgbClr val="3315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</p:grp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516C59D-E3F5-4C1A-AC53-CB378E6F934A}"/>
                </a:ext>
              </a:extLst>
            </p:cNvPr>
            <p:cNvSpPr txBox="1"/>
            <p:nvPr/>
          </p:nvSpPr>
          <p:spPr>
            <a:xfrm>
              <a:off x="12051534" y="7377492"/>
              <a:ext cx="32400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latin typeface="Noto Sans Medium" panose="020B0602040504020204" pitchFamily="34" charset="0"/>
                  <a:ea typeface="Noto Sans Medium" panose="020B0602040504020204" pitchFamily="34" charset="0"/>
                  <a:cs typeface="Noto Sans Medium" panose="020B0602040504020204" pitchFamily="34" charset="0"/>
                </a:rPr>
                <a:t>rim</a:t>
              </a:r>
              <a:endParaRPr lang="ko-KR" altLang="en-US" sz="1200" dirty="0">
                <a:latin typeface="Noto Sans Medium" panose="020B0602040504020204" pitchFamily="34" charset="0"/>
                <a:cs typeface="Noto Sans Medium" panose="020B0602040504020204" pitchFamily="34" charset="0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FFA7F311-F33D-41FD-8E41-CBD617BC2FBF}"/>
              </a:ext>
            </a:extLst>
          </p:cNvPr>
          <p:cNvGrpSpPr/>
          <p:nvPr/>
        </p:nvGrpSpPr>
        <p:grpSpPr>
          <a:xfrm>
            <a:off x="394111" y="3291125"/>
            <a:ext cx="8371167" cy="2546883"/>
            <a:chOff x="401805" y="3338750"/>
            <a:chExt cx="8371167" cy="254688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B151D4-B9BF-4B72-8B9B-DF42482975FC}"/>
                </a:ext>
              </a:extLst>
            </p:cNvPr>
            <p:cNvSpPr txBox="1"/>
            <p:nvPr/>
          </p:nvSpPr>
          <p:spPr>
            <a:xfrm rot="16200000">
              <a:off x="72374" y="3821757"/>
              <a:ext cx="947009" cy="288147"/>
            </a:xfrm>
            <a:prstGeom prst="rect">
              <a:avLst/>
            </a:prstGeom>
            <a:noFill/>
          </p:spPr>
          <p:txBody>
            <a:bodyPr wrap="none" lIns="180000" tIns="0" rIns="180000" bIns="72000" rtlCol="0" anchor="ctr" anchorCtr="0">
              <a:spAutoFit/>
            </a:bodyPr>
            <a:lstStyle/>
            <a:p>
              <a:pPr algn="ctr"/>
              <a:r>
                <a:rPr lang="en-US" altLang="ko-KR" sz="1400" b="1" dirty="0"/>
                <a:t>Simple</a:t>
              </a:r>
              <a:endParaRPr lang="ko-KR" altLang="en-US" sz="14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7E9D94-28E6-40A6-AD76-3D1D15475E40}"/>
                </a:ext>
              </a:extLst>
            </p:cNvPr>
            <p:cNvSpPr txBox="1"/>
            <p:nvPr/>
          </p:nvSpPr>
          <p:spPr>
            <a:xfrm rot="16200000">
              <a:off x="-13386" y="5114478"/>
              <a:ext cx="1118530" cy="288147"/>
            </a:xfrm>
            <a:prstGeom prst="rect">
              <a:avLst/>
            </a:prstGeom>
            <a:noFill/>
          </p:spPr>
          <p:txBody>
            <a:bodyPr wrap="none" lIns="180000" tIns="0" rIns="180000" bIns="72000" rtlCol="0" anchor="ctr" anchorCtr="0">
              <a:spAutoFit/>
            </a:bodyPr>
            <a:lstStyle/>
            <a:p>
              <a:pPr algn="ctr"/>
              <a:r>
                <a:rPr lang="en-US" altLang="ko-KR" sz="1400" b="1" dirty="0"/>
                <a:t>Complex</a:t>
              </a:r>
              <a:endParaRPr lang="ko-KR" altLang="en-US" sz="1600" b="1" dirty="0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307D6E7-3642-418F-8979-066E70112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1388" y="3338750"/>
              <a:ext cx="8101584" cy="1254162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65618C03-CEDF-4326-B9CF-EDF2B258F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1334" y="4631471"/>
              <a:ext cx="8101584" cy="1254162"/>
            </a:xfrm>
            <a:prstGeom prst="rect">
              <a:avLst/>
            </a:prstGeom>
          </p:spPr>
        </p:pic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7960E39-E335-4E49-AF9F-EE39F3347F66}"/>
              </a:ext>
            </a:extLst>
          </p:cNvPr>
          <p:cNvSpPr/>
          <p:nvPr/>
        </p:nvSpPr>
        <p:spPr>
          <a:xfrm>
            <a:off x="612000" y="100800"/>
            <a:ext cx="4320000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5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ilhobaek-blue">
  <a:themeElements>
    <a:clrScheme name="khbaek - jeju">
      <a:dk1>
        <a:srgbClr val="000000"/>
      </a:dk1>
      <a:lt1>
        <a:srgbClr val="FFFFFF"/>
      </a:lt1>
      <a:dk2>
        <a:srgbClr val="231816"/>
      </a:dk2>
      <a:lt2>
        <a:srgbClr val="C9C9CB"/>
      </a:lt2>
      <a:accent1>
        <a:srgbClr val="231816"/>
      </a:accent1>
      <a:accent2>
        <a:srgbClr val="C9C9CB"/>
      </a:accent2>
      <a:accent3>
        <a:srgbClr val="CFAC6A"/>
      </a:accent3>
      <a:accent4>
        <a:srgbClr val="F18101"/>
      </a:accent4>
      <a:accent5>
        <a:srgbClr val="00A074"/>
      </a:accent5>
      <a:accent6>
        <a:srgbClr val="0173BC"/>
      </a:accent6>
      <a:hlink>
        <a:srgbClr val="0563C1"/>
      </a:hlink>
      <a:folHlink>
        <a:srgbClr val="954F72"/>
      </a:folHlink>
    </a:clrScheme>
    <a:fontScheme name="kilhobaek - basic">
      <a:majorFont>
        <a:latin typeface="Noto Sans Black"/>
        <a:ea typeface="배달의민족 도현"/>
        <a:cs typeface=""/>
      </a:majorFont>
      <a:minorFont>
        <a:latin typeface="Noto Sans Medium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ilhobaek-blue" id="{BD1D0A74-3B66-45C8-8D97-B779F044A890}" vid="{2A8807C6-E382-4877-8FDF-4D0B9BB9D56E}"/>
    </a:ext>
  </a:extLst>
</a:theme>
</file>

<file path=ppt/theme/theme2.xml><?xml version="1.0" encoding="utf-8"?>
<a:theme xmlns:a="http://schemas.openxmlformats.org/drawingml/2006/main" name="5_master">
  <a:themeElements>
    <a:clrScheme name="khbaek - jeju">
      <a:dk1>
        <a:srgbClr val="000000"/>
      </a:dk1>
      <a:lt1>
        <a:srgbClr val="FFFFFF"/>
      </a:lt1>
      <a:dk2>
        <a:srgbClr val="231816"/>
      </a:dk2>
      <a:lt2>
        <a:srgbClr val="C9C9CB"/>
      </a:lt2>
      <a:accent1>
        <a:srgbClr val="231816"/>
      </a:accent1>
      <a:accent2>
        <a:srgbClr val="C9C9CB"/>
      </a:accent2>
      <a:accent3>
        <a:srgbClr val="CFAC6A"/>
      </a:accent3>
      <a:accent4>
        <a:srgbClr val="F18101"/>
      </a:accent4>
      <a:accent5>
        <a:srgbClr val="00A074"/>
      </a:accent5>
      <a:accent6>
        <a:srgbClr val="0173BC"/>
      </a:accent6>
      <a:hlink>
        <a:srgbClr val="0563C1"/>
      </a:hlink>
      <a:folHlink>
        <a:srgbClr val="954F72"/>
      </a:folHlink>
    </a:clrScheme>
    <a:fontScheme name="kilhobaek - basic">
      <a:majorFont>
        <a:latin typeface="Noto Sans Black"/>
        <a:ea typeface="배달의민족 도현"/>
        <a:cs typeface=""/>
      </a:majorFont>
      <a:minorFont>
        <a:latin typeface="Noto Sans Medium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kilhobaek-blue</Template>
  <TotalTime>14511</TotalTime>
  <Words>1259</Words>
  <Application>Microsoft Office PowerPoint</Application>
  <PresentationFormat>화면 슬라이드 쇼(4:3)</PresentationFormat>
  <Paragraphs>329</Paragraphs>
  <Slides>21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Noto Sans Medium</vt:lpstr>
      <vt:lpstr>Noto Sans Black</vt:lpstr>
      <vt:lpstr>Wingdings</vt:lpstr>
      <vt:lpstr>맑은 고딕</vt:lpstr>
      <vt:lpstr>Cambria Math</vt:lpstr>
      <vt:lpstr>Arial</vt:lpstr>
      <vt:lpstr>kilhobaek-blue</vt:lpstr>
      <vt:lpstr>5_master</vt:lpstr>
      <vt:lpstr>Asymmetric Space Weathering on Lunar Crater Walls with an Updated Crater List</vt:lpstr>
      <vt:lpstr>Background</vt:lpstr>
      <vt:lpstr>Space Weathering</vt:lpstr>
      <vt:lpstr>Why Crater?</vt:lpstr>
      <vt:lpstr>Why Crater Walls?</vt:lpstr>
      <vt:lpstr>Data &amp; Methods</vt:lpstr>
      <vt:lpstr>Database &amp; Global Map</vt:lpstr>
      <vt:lpstr>Craters &amp; Properties</vt:lpstr>
      <vt:lpstr>Algorithms to define crater features</vt:lpstr>
      <vt:lpstr>Results &amp; Discussion</vt:lpstr>
      <vt:lpstr>Improvements</vt:lpstr>
      <vt:lpstr>Reproduction</vt:lpstr>
      <vt:lpstr>Detailed Analysis – 1: N/S hemispheres</vt:lpstr>
      <vt:lpstr>Detailed Analysis – 2: diameter, slope</vt:lpstr>
      <vt:lpstr>Detailed Analysis – 3: depth-to-Diameter, OMAT</vt:lpstr>
      <vt:lpstr>Summary &amp; Future Work</vt:lpstr>
      <vt:lpstr>Supplements</vt:lpstr>
      <vt:lpstr>Supplements</vt:lpstr>
      <vt:lpstr>Supplements</vt:lpstr>
      <vt:lpstr>Supplements</vt:lpstr>
      <vt:lpstr>Supplements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백길호</dc:creator>
  <cp:lastModifiedBy>kilho baek</cp:lastModifiedBy>
  <cp:revision>520</cp:revision>
  <dcterms:created xsi:type="dcterms:W3CDTF">2021-10-05T07:15:16Z</dcterms:created>
  <dcterms:modified xsi:type="dcterms:W3CDTF">2024-04-19T03:03:31Z</dcterms:modified>
</cp:coreProperties>
</file>